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2" r:id="rId2"/>
    <p:sldMasterId id="2147483780" r:id="rId3"/>
    <p:sldMasterId id="2147483798" r:id="rId4"/>
  </p:sldMasterIdLst>
  <p:notesMasterIdLst>
    <p:notesMasterId r:id="rId25"/>
  </p:notesMasterIdLst>
  <p:sldIdLst>
    <p:sldId id="293" r:id="rId5"/>
    <p:sldId id="363" r:id="rId6"/>
    <p:sldId id="343" r:id="rId7"/>
    <p:sldId id="294" r:id="rId8"/>
    <p:sldId id="299" r:id="rId9"/>
    <p:sldId id="317" r:id="rId10"/>
    <p:sldId id="365" r:id="rId11"/>
    <p:sldId id="378" r:id="rId12"/>
    <p:sldId id="383" r:id="rId13"/>
    <p:sldId id="384" r:id="rId14"/>
    <p:sldId id="339" r:id="rId15"/>
    <p:sldId id="379" r:id="rId16"/>
    <p:sldId id="380" r:id="rId17"/>
    <p:sldId id="364" r:id="rId18"/>
    <p:sldId id="369" r:id="rId19"/>
    <p:sldId id="382" r:id="rId20"/>
    <p:sldId id="381" r:id="rId21"/>
    <p:sldId id="374" r:id="rId22"/>
    <p:sldId id="375" r:id="rId23"/>
    <p:sldId id="376" r:id="rId24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5E-4CD8-AD53-84931D9A68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65E-4CD8-AD53-84931D9A68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65E-4CD8-AD53-84931D9A68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94-48C1-A874-9FE3593F6AEF}"/>
              </c:ext>
            </c:extLst>
          </c:dPt>
          <c:dLbls>
            <c:dLbl>
              <c:idx val="0"/>
              <c:layout>
                <c:manualLayout>
                  <c:x val="-0.17916666666666675"/>
                  <c:y val="-7.4622293307086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33333333333333"/>
                      <c:h val="5.39062500000000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5E-4CD8-AD53-84931D9A685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"/>
                      <c:h val="5.39062500000000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65E-4CD8-AD53-84931D9A685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16666666666665"/>
                      <c:h val="5.62500000000000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65E-4CD8-AD53-84931D9A68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Вороново</c:v>
                </c:pt>
                <c:pt idx="1">
                  <c:v>Кленово</c:v>
                </c:pt>
                <c:pt idx="2">
                  <c:v>Рогово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14500</c:v>
                </c:pt>
                <c:pt idx="1">
                  <c:v>7300</c:v>
                </c:pt>
                <c:pt idx="2">
                  <c:v>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E-4CD8-AD53-84931D9A6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A7A43-5F7A-4C3D-8559-336A49205ABA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0824"/>
            <a:ext cx="5438775" cy="4442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486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486"/>
            <a:ext cx="2946400" cy="49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4754B-6975-4079-8B71-28E252AA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8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4754B-6975-4079-8B71-28E252AA129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8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FF1-D23E-446D-8028-1D8BB77BB1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9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135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2380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3489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4752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045943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659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0ABD-35E5-4F23-9231-C810BA967A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17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790F8-3B14-472C-B772-0FD6CF0359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21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BB9A-43EB-4771-A540-60C6804DD5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CBEF-8C86-48BD-937C-2AD8536231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1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E6915-89FD-4F62-AF1A-E84C10CAE3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73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EE5B-3FB0-4A2A-89BE-0A1F5E864B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56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2494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094F7-4F0F-4CB0-A245-A6606B33B0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11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1F8C8-AAD5-47E4-B83D-5584B5CE5D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28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35A9-9392-4784-BCE8-516F2A5DD0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98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AD12-6BB1-46C1-8576-C20685E731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65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60018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00649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5388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979880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848AD-3196-4554-8F18-AF3F783E82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84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88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96786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D436-D270-4760-906C-8CE71F081E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7827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54074-835D-4F58-A8D0-A4515519F0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6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DF5-78AF-44AC-882D-F8045C1D55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0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4D9CF-F5FF-4743-ADDE-025D3C67F7B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19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B8CE-FF04-48B1-A7AD-F018AD1C26E8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87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3080-32A7-4BD4-81D9-3D741566839E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780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110970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A091-48E8-4CBC-ACFD-9EE8B58FF55A}" type="datetime1">
              <a:rPr lang="ru-RU" smtClean="0"/>
              <a:t>09.02.2026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74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620420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7C90-4B46-42F2-B526-9FF7D8921D51}" type="datetime1">
              <a:rPr lang="ru-RU" smtClean="0"/>
              <a:t>09.02.2026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028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D48-6C7C-4F48-9B2A-53679D1A60E1}" type="datetime1">
              <a:rPr lang="ru-RU" smtClean="0"/>
              <a:t>09.02.2026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355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4460-1E43-467C-92E7-A197973C49FF}" type="datetime1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900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384561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33118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39981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9584706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345470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880676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21794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B315-E911-4412-B0E7-4C2EA828D7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99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BB3-419F-4449-A409-72ADE08BC58F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24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16A4-1CB9-48AE-854B-5695E8ABE1C3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375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4D9CF-F5FF-4743-ADDE-025D3C67F7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00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B8CE-FF04-48B1-A7AD-F018AD1C26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07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3080-32A7-4BD4-81D9-3D74156683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0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31643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A091-48E8-4CBC-ACFD-9EE8B58FF5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68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77C90-4B46-42F2-B526-9FF7D8921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9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D48-6C7C-4F48-9B2A-53679D1A60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55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4460-1E43-467C-92E7-A197973C49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9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6CF7-D1B2-4BCC-BDAA-B39FC9D897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713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42314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38218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52794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385267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7162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3341333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19718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BB3-419F-4449-A409-72ADE08BC5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93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16A4-1CB9-48AE-854B-5695E8ABE1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927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FDB1-EC62-4030-9BB6-891C8294BD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07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93D-02F1-4ED0-88EE-F663E38074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5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1B3F-A432-4D94-B605-9859042A20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004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284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18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15356CC-FF2A-4F72-91D8-DAA59384CC4D}" type="datetime1">
              <a:rPr lang="ru-RU" smtClean="0"/>
              <a:t>09.02.2026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3C58C7-1321-4D0E-9B4B-65D90D33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04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15356CC-FF2A-4F72-91D8-DAA59384CC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1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57874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  <a:br>
              <a:rPr lang="ru-RU" alt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главы муниципального округа Вороново</a:t>
            </a:r>
            <a:br>
              <a:rPr lang="ru-RU" alt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Е.П. </a:t>
            </a:r>
            <a:r>
              <a:rPr lang="ru-RU" altLang="ru-RU" sz="2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Царевского</a:t>
            </a:r>
            <a:r>
              <a:rPr lang="ru-RU" alt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перед депутатами Совета депутатов муниципального округа Вороново</a:t>
            </a:r>
            <a:r>
              <a:rPr kumimoji="0" lang="ru-RU" altLang="ru-RU" sz="2000" b="1" i="0" u="none" strike="noStrike" kern="1200" cap="all" spc="0" normalizeH="0" baseline="0" noProof="0" dirty="0">
                <a:ln w="3175" cmpd="sng"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 работе за 2025 год</a:t>
            </a:r>
            <a:r>
              <a:rPr lang="ru-RU" alt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A59977-BDDE-49A1-813F-09F68C0FE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509765"/>
            <a:ext cx="3931929" cy="2211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6D424C-C89C-43EB-8EDA-F415B1B44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462" y="2467683"/>
            <a:ext cx="3706547" cy="2467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459AC1-808A-4F89-9EF6-55A3D72FF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17" y="1527866"/>
            <a:ext cx="3706547" cy="20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35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E2823-2C3B-41E4-8B76-7E3301D3C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06" y="4723568"/>
            <a:ext cx="2004885" cy="208823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F2A3822-0003-4375-BAA7-95F92B231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775" y="279553"/>
            <a:ext cx="8798714" cy="58477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2025 года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(дефицит составил - 704293,3 тыс. руб.)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DAA9D-4275-41B7-ADD5-136D7E071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30" y="1411200"/>
            <a:ext cx="4629638" cy="331236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НДФЛ;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доходами от сдачи в аренду имущества, находящегося в оперативном управлении органов управления внутригородских муниципальных образований городов федерального значения и созданных ими учреждений (за исключением имущества муниципальных бюджетных и автономных учреждений);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прочими поступления от использования имущества, находящегося в собственности внутригородских муниципальных образований городов федерального значения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прочими доходами от компенсации затрат бюджетов внутригородских муниципальных образований городов федерального значения, Невыясненные поступления, зачисляемые в бюджеты внутригородских муниципальных образований городов федерального значения;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субвенциями бюджетам внутригородских муниципальных образований городов федерального значения на осуществление первичного воинского учета органами местного самоуправления поселений, муниципальных и городских округов;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прочими межбюджетными трансфертами, передаваемые бюджетам внутригородских муниципальных образований городов федерального значения;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возвратом прочих остатков субсидий, субвенций и иных межбюджетных трансфертов, имеющих целевое назначение, прошлых лет из бюджетов внутригородских муниципальных образований городов федерального значения.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                                                                         </a:t>
            </a:r>
            <a:endParaRPr lang="ru-RU" sz="5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28D9AF-3D50-4330-940B-66731148D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7468" y="1556792"/>
            <a:ext cx="4257021" cy="460851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Фондом оплаты труда (включая начисления на выплаты по оплате труда);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Социальными выплатами муниципальным служащим;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Прочими работами, услугами (закупка товаров, обслуживание, ремонт, коммунальные услуги);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Пособиями, компенсациями и иными социальными выплатами гражданам, кроме публичных нормативных обязательств (выплаты сотрудникам Администраций в связи с увольнением по ликвидации организации);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Расходами на проведение мероприятий;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Расходами на </a:t>
            </a:r>
            <a:r>
              <a:rPr lang="ru-RU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фукнционирование</a:t>
            </a: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законодательных (представительных) органов государственной власти и представительных органов муниципальных образований (Депутаты ВМО);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Уплатами членских взносов на осуществление деятельности Совета муниципальных образований;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Расходами, связанными с учреждением звания "Почетный житель муниципального образования";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Иными межбюджетными трансфертами на закупку дорожно-коммунальной и иной техники;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Доплатами к пенсиям муниципальным служащим города Москвы;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Социальными выплатами муниципальным служащим, вышедшим на пенсию;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Фондом оплаты труда военно-учетного стола (включая начисления на выплаты по оплате труда);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Прочими работами, услугами (военно-учетный стол) (закупка товаров, обслуживание, ремонт);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Поощрительными выплатами сотрудникам военно-учетного стола за счет бюджета муниципального округа.</a:t>
            </a:r>
          </a:p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00CC8F-9B1E-4F3F-B193-380772A7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376" y="6051233"/>
            <a:ext cx="856907" cy="669925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CA4B2-9FE2-4949-9201-A23D3ED38810}"/>
              </a:ext>
            </a:extLst>
          </p:cNvPr>
          <p:cNvSpPr txBox="1"/>
          <p:nvPr/>
        </p:nvSpPr>
        <p:spPr>
          <a:xfrm>
            <a:off x="4557213" y="908719"/>
            <a:ext cx="4580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Расходы  бюджета представлены следующими показателями:</a:t>
            </a:r>
            <a:endParaRPr kumimoji="0" lang="ru-RU" sz="1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96BC3-B3A0-41C7-A785-1AD65A0DA9DA}"/>
              </a:ext>
            </a:extLst>
          </p:cNvPr>
          <p:cNvSpPr txBox="1"/>
          <p:nvPr/>
        </p:nvSpPr>
        <p:spPr>
          <a:xfrm>
            <a:off x="183543" y="932632"/>
            <a:ext cx="4580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Доходы в бюджет выражены следующими поступлениями:</a:t>
            </a:r>
            <a:endParaRPr kumimoji="0" lang="ru-RU" sz="1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9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01" y="332655"/>
            <a:ext cx="8594671" cy="108011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мероприятия, проведенные в 2025 году за счет средств местного бюджета 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750 976 рублей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320370" y="1450496"/>
            <a:ext cx="8405532" cy="5040561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горячего питания (обеспечение горячим чаем 4 купелей) на мероприятии «Крещенские купания» – 60 000 рублей.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Заказ автотранспорта для перевозки активных жителей МО Вороново на мероприятие, посвященное Гагаринским чтениям- 48 000 рублей.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Открытие «Вахты памяти - 2025»: 52 000 рублей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-организация горячего питания (чай) – 33 000 руб.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-ц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веточная продукция – 19 000 руб.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экскурсионной поездки для активных жителей МО Вороново в парк «Патриот» – 84 000 руб.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Приобретение цветочной продукции для поздравления жителей МО Вороново (присвоение звания «Почетный житель») -  3 400 руб.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Закрытие «Вахты памяти – 2025»: 261 596 рублей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-организация питания – 179 596 руб.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цвето</a:t>
            </a:r>
            <a:r>
              <a:rPr lang="ru-RU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чная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продукция – 48 000 руб.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-аренда биотуалетов – 34 000 руб.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Приобретение сувенирной продукции, рамок, грамот, благодарностей      для награждения – 91 980 рублей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Новогодних мероприятий на территории МО Вороново – 150 000 рублей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868995" y="5949280"/>
            <a:ext cx="856907" cy="66992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 11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665A4AD-6436-47AA-BE93-F7B0B7279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1212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6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C909C-17A5-49EA-A04D-13F9ED0D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14007"/>
            <a:ext cx="8359080" cy="102330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депутатов в различных мероприятиях на территории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Вороново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FFDEA7-4D94-4F54-9F0C-14598225F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67" y="307291"/>
            <a:ext cx="3021503" cy="2008802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A1501F-D41F-494D-AE51-06554F15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376" y="5877272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515C1C-BF68-483D-B686-BEC6989D3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667" y="294143"/>
            <a:ext cx="3016148" cy="20088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72CAFD-E6A2-428C-8A66-8E9ECA006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395" y="307869"/>
            <a:ext cx="2988961" cy="19950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042173-DBC7-48AD-B5AA-6E44E3A72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154" y="2531226"/>
            <a:ext cx="3339329" cy="22262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53D4E6-97F1-4668-B282-813AFBBA5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15" y="2531226"/>
            <a:ext cx="2832409" cy="22659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3AA1E0-17A5-4841-B020-6C65FBDCA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974" y="2531226"/>
            <a:ext cx="2294777" cy="27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7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8C947-2876-4F62-AB87-7F0CCA02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95800"/>
            <a:ext cx="8431088" cy="1524000"/>
          </a:xfrm>
        </p:spPr>
        <p:txBody>
          <a:bodyPr>
            <a:normAutofit/>
          </a:bodyPr>
          <a:lstStyle/>
          <a:p>
            <a:pPr algn="ctr"/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депутатов в форумах, съездах и заседаниях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2F97ED-42DC-4BAA-B189-508DE1B9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9965" y="5794907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79EF1B-AF7C-40E7-8BF1-0AC59B88B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826" y="317974"/>
            <a:ext cx="3657600" cy="20442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E7A28D-9EA6-4EB6-960D-5EC332E7D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51" y="304887"/>
            <a:ext cx="3215782" cy="18131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64800E-0AC0-4BB3-8668-F4D151B71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215376"/>
            <a:ext cx="3652025" cy="2737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D1FAD8-9654-469A-B95D-F937902A0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272" y="1960035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6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B56C5-6E3B-4341-A3FE-C274483A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89" y="5049094"/>
            <a:ext cx="6554867" cy="1524000"/>
          </a:xfrm>
        </p:spPr>
        <p:txBody>
          <a:bodyPr>
            <a:normAutofit/>
          </a:bodyPr>
          <a:lstStyle/>
          <a:p>
            <a:r>
              <a:rPr lang="ru-RU" sz="1400" dirty="0"/>
              <a:t>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депутатов в субботниках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D7D42E4-7441-49AD-98FA-4EFF0E0C3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71120"/>
            <a:ext cx="3278005" cy="2463552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4FF727-DA4B-4F05-BB7C-3BB03CC0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720" y="5877272"/>
            <a:ext cx="856907" cy="669925"/>
          </a:xfrm>
        </p:spPr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fld id="{303C58C7-1321-4D0E-9B4B-65D90D335992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C8720D-D5C2-4C69-BF29-6F483D0F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35" y="73166"/>
            <a:ext cx="3278005" cy="24615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3CF88A-873F-478A-8951-6347121B0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585542"/>
            <a:ext cx="2879164" cy="24635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263C5F-A4A9-43BC-BC58-64E82AE1F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491" y="63824"/>
            <a:ext cx="3298491" cy="2470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BF21A1-DBC0-4C11-BD7B-E87E4975B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982" y="2585542"/>
            <a:ext cx="1846129" cy="24615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8B25A7-74CC-4679-B5F9-72C384ACFE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6431" y="2591954"/>
            <a:ext cx="1754699" cy="24635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636668-C786-4FC9-98A4-73A0CE774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5053" y="2591954"/>
            <a:ext cx="3268922" cy="24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29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21DE5C3-4EE8-4F33-995B-D92649EA0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91" y="5207538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за проведением  ремонта и благоустройства на территории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 Вороново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C2F4736-EAA4-48CA-B573-70801484D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581" y="301992"/>
            <a:ext cx="3764694" cy="2747017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9AF4158-3392-4817-A7EC-F86ABAEB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376" y="5805264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47A874-14F4-4828-82C6-414DCAEE6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779" y="304049"/>
            <a:ext cx="2880320" cy="26271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2F3C1B-8CA3-48B5-806C-71A1747BA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954" y="301992"/>
            <a:ext cx="2880396" cy="21576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2C4459-4DD4-4F28-B4D9-F69328E3E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339" y="3597844"/>
            <a:ext cx="2182304" cy="23241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0485CB-F113-4C9B-908E-F6A82EB65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644" y="2453452"/>
            <a:ext cx="3275999" cy="152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ADC81-9866-4DFD-9230-A26C30C5D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208" y="2837679"/>
            <a:ext cx="1895577" cy="2463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6ADC87-D501-4CE1-AF75-1209CDD9B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20" y="3049010"/>
            <a:ext cx="3546088" cy="20406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E69686-7B33-427F-B71C-58F087CED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3271" y="3921520"/>
            <a:ext cx="202404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58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829AA-31C1-4D3A-B13B-83026BF0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76" y="5589240"/>
            <a:ext cx="7566992" cy="1054718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прием граждан депутатами ведется по утвержденному графику, с которым можно ознакомиться на официальном сайте органа местного самоуправления внутригородского муниципального образования – муниципального округа Вороново в городе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B2D85F-4ECF-4888-99A6-8B859C95C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06" y="260183"/>
            <a:ext cx="1557764" cy="182063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93A32-6989-4A4F-B5B2-5EDA8F118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368" y="5877272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1EA9F8-E145-43AE-BF13-C2586423D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75" y="233029"/>
            <a:ext cx="2415647" cy="18139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83553D-F890-4348-A381-047328FE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065" y="3863334"/>
            <a:ext cx="2257315" cy="1470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F0F6A1-CCE4-44F5-B798-CAB3239B7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685" y="2008255"/>
            <a:ext cx="1402023" cy="1855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FF5E5A-1113-47E6-9ADB-C83287B97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521" y="233029"/>
            <a:ext cx="2037625" cy="18286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D908F0-6C9F-4040-89F6-AC00F49D4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689" y="2088780"/>
            <a:ext cx="2313263" cy="15515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33969C-8924-4FA6-9156-CE366CA939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476" y="241140"/>
            <a:ext cx="2549907" cy="17813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C5F78B-9FEE-4EDF-A29A-BC7ABD2DF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6158" y="2075943"/>
            <a:ext cx="1473366" cy="18276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DEC1B2-3157-4546-A5FD-1EDD4A710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012" y="2061667"/>
            <a:ext cx="2836832" cy="18174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8E5AEE-3F98-4591-A27E-9FA12C34AC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608" y="3652059"/>
            <a:ext cx="2313263" cy="17363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A3CA6A-6038-4126-ABF2-04C984890D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 flipV="1">
            <a:off x="2540746" y="3665748"/>
            <a:ext cx="1652401" cy="17122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B573CB6-6A81-4658-A97A-476D648E8A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0228" y="3684949"/>
            <a:ext cx="1884756" cy="167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16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6A619C8-15DB-4F77-8EBD-5AAE09D936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2" y="3843866"/>
            <a:ext cx="7281332" cy="2681478"/>
          </a:xfrm>
        </p:spPr>
        <p:txBody>
          <a:bodyPr>
            <a:normAutofit/>
          </a:bodyPr>
          <a:lstStyle/>
          <a:p>
            <a:endParaRPr lang="ru-RU" b="1" dirty="0"/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депутатов Совета депутатов МО Вороново проводятся по утвержденному графику - каждую третью среду месяца.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проведено11 очередных заседаний. Внеочередные заседания за истекший период не проводились.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рассмотрено 120 основных вопросов, в разделе разное  - 11 вопросов. Принято 120  решений.</a:t>
            </a:r>
          </a:p>
          <a:p>
            <a:endParaRPr lang="ru-RU" sz="1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562D34-5326-4A52-A55A-999EAE813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686B08-3C55-4E57-B0FB-FFD83C6D7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92" y="1070996"/>
            <a:ext cx="3129488" cy="23580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4DD920-1DA5-4BDB-BFE8-42EE218F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665918"/>
            <a:ext cx="3164098" cy="27800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763234-29CA-4B33-9190-825ED5379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11134"/>
            <a:ext cx="250567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93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FE492A-3FB3-4FCC-BBA6-1526CB0D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18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84FF2-5F3F-46D9-BBD9-2DE812C2F630}"/>
              </a:ext>
            </a:extLst>
          </p:cNvPr>
          <p:cNvSpPr txBox="1"/>
          <p:nvPr/>
        </p:nvSpPr>
        <p:spPr>
          <a:xfrm>
            <a:off x="395536" y="188640"/>
            <a:ext cx="8280920" cy="4670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депутатов Совета депутатов муниципального округа Вороново осуществляется в соответствии с Уставом внутригородского муниципального образования – муниципального округа Вороново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положениями о работе профильных депутатских комиссий.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2025 году проведено 21 заседание профильных депутатских 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комиссий, рассмотрено 59 вопросов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Депутатами ведутся личные приемы граждан по утвержденному графику. За истекший период 2025 года 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осуществлено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134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приемов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принято к исполнению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158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поставленных на них вопроса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из них при непосредственном участии управы района Вороново и в соответствии с установленными полномочиями 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решено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140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вопросов,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вопросов остаются на контроле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связи с проводимой работой по их выполнению.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Граждане могут обратиться к депутатам не только на личном приеме. Обращения также принимаются по средствам электронной приемной и электронной почты, а также по «Почте России».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indent="359410" algn="just">
              <a:lnSpc>
                <a:spcPct val="150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13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C497A26-1221-48C5-8F52-1EF4C61C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/>
              <a:t>19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56B11D-15C9-4FDE-BFAE-CB78609C2117}"/>
              </a:ext>
            </a:extLst>
          </p:cNvPr>
          <p:cNvSpPr txBox="1"/>
          <p:nvPr/>
        </p:nvSpPr>
        <p:spPr>
          <a:xfrm>
            <a:off x="291226" y="260648"/>
            <a:ext cx="8601254" cy="612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ДОКУМЕНТООБОРОТ АППАРАТА СОВЕТА ДЕПУТАТОВ</a:t>
            </a:r>
          </a:p>
          <a:p>
            <a:pPr indent="449580" algn="just">
              <a:spcAft>
                <a:spcPts val="800"/>
              </a:spcAft>
            </a:pP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окументооборот Совета депутатов  за отчетный период представлен следующими цифрами: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обращения, поступившие из различных организаций по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видам поступления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540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обращения граждан, поступившие по средствам электронного документооборота, электронной приемной, электронной почте, «Почте России» и при личном обращении –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217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исьменные обращения граждан к депутатам -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ru-RU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обращения, направленные от имени Совета депутатов в различные организации по электронной почте, «Почте России» и нарочно –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111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Tx/>
              <a:buChar char="-"/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обращения, направленные от имени Совета депутатов  в различные организации по системе ЭДО –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142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из них депутатских обращений в организации и к должностным лицам –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(передача в собственность гаражей в Вороново, возобновление работы п/о, работа «Миграционного центра» в </a:t>
            </a:r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Сахарово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капитальный ремонт МКД, реновация, реконструкция корпуса школы в с. </a:t>
            </a:r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Кленово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т.д.).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Одновременно, информация о проводимой депутатами Совета депутатов работе публикуется на официальном сайте и в социальных сетях муниципального округа Вороново. Сайт и социальные сети наполняются в ежедневном режиме не только новостями о работе депутатов, но и информацией, которая может быть интересна и полезна жителям округа. </a:t>
            </a:r>
          </a:p>
          <a:p>
            <a:pPr marL="0" marR="0" lvl="0" indent="449580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 Совета депутатов тесно сотрудничает с ДК и спортивными  организациями,     расположенными на территории округа в вопросах информирования жителей о проводимых мероприятиях и возможности участия в них.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endParaRPr lang="ru-RU" sz="110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5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82EC64-34A1-4A15-A076-1F058E6E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9C5ED-5DD9-4C6E-84EC-A8E651A994EB}"/>
              </a:ext>
            </a:extLst>
          </p:cNvPr>
          <p:cNvSpPr txBox="1"/>
          <p:nvPr/>
        </p:nvSpPr>
        <p:spPr>
          <a:xfrm>
            <a:off x="354360" y="136525"/>
            <a:ext cx="7890048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b="1" i="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</a:t>
            </a:r>
          </a:p>
          <a:p>
            <a:pPr algn="ctr"/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округа Вороново, председатель Совета депутатов муниципального округа Вороново — </a:t>
            </a:r>
            <a:r>
              <a:rPr lang="ru-RU" sz="14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Царевский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Евгений Павлович</a:t>
            </a:r>
            <a:endParaRPr lang="ru-RU" sz="1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Глава управы района Вороново — Иванов Евгений Павлович</a:t>
            </a:r>
            <a:endParaRPr lang="ru-RU" sz="1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территории района Вороново составляет 51400 га.(204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-кол-во МКД — 98;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-кол-во зарегистрированных жителей порядка  – 28 000 (27765) человек;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-кол-во проживающих – до 50 000.</a:t>
            </a: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-кол-во населенных пунктов – 63.</a:t>
            </a:r>
          </a:p>
          <a:p>
            <a:pPr algn="ctr"/>
            <a:r>
              <a:rPr lang="ru-RU" sz="1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муниципального округа Вороново</a:t>
            </a:r>
          </a:p>
          <a:p>
            <a:pPr algn="l"/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/>
            <a:endParaRPr lang="ru-RU" b="1" i="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/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/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E39E13-7A34-43EE-A39E-49A7B95EC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5" y="2708920"/>
            <a:ext cx="5112569" cy="342769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706747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E56440-59E0-497B-8C75-26D6DFDD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0392" y="6021288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/>
              <a:t>20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6AEA8-5751-4B00-B528-E019EA106B5D}"/>
              </a:ext>
            </a:extLst>
          </p:cNvPr>
          <p:cNvSpPr txBox="1"/>
          <p:nvPr/>
        </p:nvSpPr>
        <p:spPr>
          <a:xfrm>
            <a:off x="323527" y="188640"/>
            <a:ext cx="8633772" cy="717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Депутаты Совета депутатов принимают активное участие: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открытии и закрытии работ по капитальному ремонту и благоустройству различных объектов на территории муниципального округа Вороново;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еженедельных обходах территорий населенных пунктов, проводимых главой управы района Вороново;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культурно-массовых, патриотических и спортивных мероприятиях.</a:t>
            </a:r>
            <a:endPara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правах правопреемника ликвидированных администраций поселений 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Кленово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Вороново,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огово, аппарат Совета депутатов МО Вороново  в 2025 году являлся участником 6 судебных дел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качестве 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ответчика в 3-х судебных делах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Арбитражном суде г. Москвы (истцы АО «</a:t>
            </a:r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Россети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Московский регион», АО «Мосэнергосбыт» и ПАО «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МОЭК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») о взыскании задолженности по потреблению электроэнергии по обязательствам ликвидированных администраций.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качестве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ответчика в 2-х судебных делах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Троицком районном суде г. Москвы. Исковые заявления от граждан о признании права собственности в порядке наследования.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592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третьего лица в 1-ом судебном деле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Троицком районном суде г. Москвы. Исковое требование об устранении нарушения прав собственности земельных участков.</a:t>
            </a:r>
          </a:p>
          <a:p>
            <a:pPr marL="90170"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заключение хочу выразить благодарность депутатам и организациям, с которыми в течение   2025 года  велась совместная плодотворная работа, надеемся на дальнейшее сотрудничество.</a:t>
            </a:r>
          </a:p>
          <a:p>
            <a:pPr marL="90170" lvl="0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СПАСИБО ЗА ВНИМАНИЕ!!!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8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884368" y="5897679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9846" y="54281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зарегистрированных на территории муниципального округа Вороново отдельно по присоединенным территориям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Диаграмма 4">
                <a:extLst>
                  <a:ext uri="{FF2B5EF4-FFF2-40B4-BE49-F238E27FC236}">
                    <a16:creationId xmlns:a16="http://schemas.microsoft.com/office/drawing/2014/main" id="{AEF87445-02DD-4AFD-8A49-EB16E0D46AE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21178783"/>
                  </p:ext>
                </p:extLst>
              </p:nvPr>
            </p:nvGraphicFramePr>
            <p:xfrm>
              <a:off x="1835696" y="1916832"/>
              <a:ext cx="6120680" cy="388843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Диаграмма 4">
                <a:extLst>
                  <a:ext uri="{FF2B5EF4-FFF2-40B4-BE49-F238E27FC236}">
                    <a16:creationId xmlns:a16="http://schemas.microsoft.com/office/drawing/2014/main" id="{AEF87445-02DD-4AFD-8A49-EB16E0D46A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5696" y="1916832"/>
                <a:ext cx="6120680" cy="388843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3E4E36B4-B336-4A5C-9049-D682E9F6B4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281437"/>
              </p:ext>
            </p:extLst>
          </p:nvPr>
        </p:nvGraphicFramePr>
        <p:xfrm>
          <a:off x="1025851" y="1353257"/>
          <a:ext cx="7092297" cy="472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304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273050"/>
            <a:ext cx="4175646" cy="5853113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округа</a:t>
            </a:r>
          </a:p>
          <a:p>
            <a:pPr marL="0" indent="0" algn="ctr">
              <a:buNone/>
            </a:pPr>
            <a:endParaRPr lang="ru-RU" sz="1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Вороново входит в состав города Москвы. Он образован в процессе административно-территориальной реформы в мае 2024 года.</a:t>
            </a:r>
          </a:p>
          <a:p>
            <a:pPr algn="l">
              <a:lnSpc>
                <a:spcPct val="150000"/>
              </a:lnSpc>
            </a:pP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 Вороново создан путём объединения поселений Вороновское,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Роговское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отдельных частей поселений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Кленовское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Краснопахорское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Михайлово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-Ярцевское,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Новофёдоровское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Щаповское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Органы местного самоуправления муниципального округа являются правопреемниками органов местного самоуправления Вороновского,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Роговского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Кленовского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поселений. В результате чего он стал самым большим по площади — свыше 50 тысяч гектаров. Численность населения на момент его создания составляла более 27 000 человек.</a:t>
            </a:r>
          </a:p>
          <a:p>
            <a:pPr marL="0" lvl="0" indent="0" algn="ctr">
              <a:buNone/>
            </a:pP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type="body" sz="half" idx="2"/>
          </p:nvPr>
        </p:nvSpPr>
        <p:spPr>
          <a:xfrm>
            <a:off x="4572000" y="260648"/>
            <a:ext cx="4319662" cy="5853113"/>
          </a:xfrm>
        </p:spPr>
        <p:txBody>
          <a:bodyPr/>
          <a:lstStyle/>
          <a:p>
            <a:endParaRPr lang="ru-RU" alt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812360" y="5915025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E6DA8D-3D26-4CA4-A02C-3B6681E2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608513" cy="417646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340860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37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37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данным информационно-технологического Центра Департамента труда и социальной защиты населения города Москвы на </a:t>
            </a:r>
            <a:r>
              <a:rPr lang="ru-RU" sz="5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12.05.2025 года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территории муниципального округа Вороново проживают: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(2)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участника  Великой Отечественной войны,  из них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(2)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 Великой Отечественной войны,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Одиннадцать (11)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бывших несовершеннолетних узников фашизма, 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 сорок два (142)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ветерана боевых действий из числа военнослужащих, 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Двенадцать (12)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 ликвидации последствий аварии на ЧАЭС, 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Двести пятьдесят шесть (256)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человек, имеющих ограниченные возможности, 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Тысяча сто семьдесят четыре (1 174)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имеющих ограниченные возможности (инвалиды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групп),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Двести тринадцать (213)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 в возрасте до 18 лет, 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Тысяча шестьсот (1 600)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имеющих статус «родитель многодетной семьи»,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тысячи пятьсот шестьдесят восемь (2 568)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из многодетных семей,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Пятьсот тридцать пять (535)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имеющих статус «родитель малообеспеченной семьи»,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Восемьсот сорок восемь (848)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из малообеспеченных семей,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Восемьдесят восемь (88)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имеющих статус ребенок-сирота или ребенок, оставшийся без попечения родителей,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Девяносто  два (92)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имеющих статус «лицо из числа детей-сирот и детей, оставшихся без попечения родителей».</a:t>
            </a: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Font typeface="Arial"/>
              <a:buChar char="•"/>
              <a:tabLst>
                <a:tab pos="457200" algn="l"/>
              </a:tabLst>
            </a:pP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829893" y="5855419"/>
            <a:ext cx="856907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3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260648"/>
            <a:ext cx="8604956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Инфраструктура округа представлена следующими предприятиями и организациями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11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Роговское</a:t>
            </a:r>
            <a:r>
              <a:rPr lang="ru-RU" sz="1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ГБУК г. Москвы "ОКЦ </a:t>
            </a:r>
            <a:r>
              <a:rPr lang="ru-RU" sz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ТиНАО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ОСП ДК "Юбилейный", «Спортивный клуб "Монолит", 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общеобразовательная площадка «Рогово» ГБОУ Школа №2073,</a:t>
            </a: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Дошкольная образовательная площадка «Колокольчик» ГБОУ Школа №2073,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ГБУЗ "Вороновская больница ДЗМ" Роговская амбулатория, ООО УК «Фаворит+», почтовое отделение связи п. Рогово, филиал "Почта России", предприятия торговли и услуг различных форм собственности, 3 аптечных пункта, водозаборный узел, очистные сооружения, котельная, ПСО № 312, опорный пункт полиции,  Храм и Церковь, 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территориальный отдел № 3 управы района Вороново.</a:t>
            </a:r>
            <a:endParaRPr lang="ru-RU" sz="105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11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Кленовское</a:t>
            </a:r>
            <a:r>
              <a:rPr lang="ru-RU" sz="1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5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экспериментальное хозяйство «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Кленово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Чегодаево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(в стадии банкротства), ООО «Комбинат питания», ООО «ТК 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Бластор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предприятия торговли и услуг различных форм собственности, 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Дошкольная образовательная площадка «</a:t>
            </a:r>
            <a:r>
              <a:rPr lang="ru-RU" sz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Кленочек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 Общеобразовательная площадка «</a:t>
            </a:r>
            <a:r>
              <a:rPr lang="ru-RU" sz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Кленово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ГБОУ Школа №2073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ГБУЗ «Больница «Кузнечики» ДЗМ», «Спортивный клуб «Русь», ГБУК города Москвы «ОКЦ 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НиТАО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ОП ДК «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Кленово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пункт полиции, три действующих храма, филиал «Почта России», отделение сбербанка России, 3 аптеки, котельная, три</a:t>
            </a:r>
            <a:r>
              <a:rPr lang="ru-RU" sz="12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водозаборных узла, четырнадцать пожарных пирсов, ПСО № 310 и 320, (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с.Кленово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д.Чернецкое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 </a:t>
            </a:r>
            <a:r>
              <a:rPr lang="ru-RU" sz="1200" kern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канализационно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насосная станция, очистные сооружения, территориальный отдел № 2 управы района Вороново.</a:t>
            </a:r>
            <a:endParaRPr lang="ru-RU" sz="105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поселения Вороновское:</a:t>
            </a:r>
            <a:r>
              <a:rPr lang="ru-RU" sz="105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Дирекция ОО «Солнечный городок» Банка России, ФБУЗ «Лечебно-реабилитационный центр Министерства экономического развития России» (Санаторий «Вороново»), ООО «</a:t>
            </a:r>
            <a:r>
              <a:rPr lang="ru-RU" sz="1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Лестехстрой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ПАО «МОЭК» Филиал 19, отделение сбербанка России, 5 аптечных пунктов, очистные сооружения, центральная котельная и котельная д/о Вороново, ПСО 302 ГКУ ПСЦ, опорный пункт полиции, </a:t>
            </a:r>
            <a:r>
              <a:rPr lang="ru-RU" sz="1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бюджетное учреждение города Москвы «Спортивный комплекс «Вороново» Департамента спорта города Москвы, Структурное подразделение ГБУ "Центр досуга и спорта </a:t>
            </a:r>
            <a:r>
              <a:rPr lang="ru-RU" sz="1200" b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ТиНАО</a:t>
            </a:r>
            <a:r>
              <a:rPr lang="ru-RU" sz="1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"Дом культуры "Дружба", 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ГБУДО города Москвы "Вороновская детская школа искусств", </a:t>
            </a:r>
            <a:r>
              <a:rPr lang="ru-RU" sz="1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ГБУЗ «Поликлиника "Троицкая" Департамента здравоохранения города Москвы»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Филиал № 5, Комплекс ГБОУ г. Москвы «Школа №2073», 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площадка Вороново (начальная школа), Образовательная площадка Вороново (старшая), </a:t>
            </a:r>
            <a:r>
              <a:rPr lang="ru-RU" sz="1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площадка с дошкольными группами «Василёк»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площадка с дошкольными группами «Радуга»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площадка с дошкольными группами «Родничок», 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предприятия торговли и услуг различных форм собственности, УК «Шишкин Лес», ГБУ «Жилищник района Вороново», Управа района Вороново, аппарат Совета депутатов муниципального округа Вороново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0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DAE555-8E07-4CA6-80AD-3B51EE71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B039D-B266-44E6-B763-9FB821211C33}"/>
              </a:ext>
            </a:extLst>
          </p:cNvPr>
          <p:cNvSpPr txBox="1"/>
          <p:nvPr/>
        </p:nvSpPr>
        <p:spPr>
          <a:xfrm>
            <a:off x="179512" y="160434"/>
            <a:ext cx="871296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частие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депутатов Совета депутатов МО Вороново в решении вопросов местного значения в 2025 году</a:t>
            </a:r>
          </a:p>
          <a:p>
            <a:pPr algn="ctr"/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*ежемесячное участие депутатов в работе комиссии по капитальному ремонту на территории МО Вороново</a:t>
            </a:r>
            <a:b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*еженедельное участие депутатов в обходе территории главой управы района Вороново</a:t>
            </a:r>
            <a:b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*участие депутатов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различных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акциях, проводимых молодежной палатой на территории муниципального округа</a:t>
            </a:r>
            <a:b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*проведение приема граждан и отработка поставленных на них вопросов совместно с управой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Вороново</a:t>
            </a:r>
            <a:b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*участие в программе шестого Регионального дня II Всероссийского муниципального форума  «Малая Родина — Сила России». «Контроль и надзор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сфере работы муниципальных образований, системных ошибках и нарушениях, формах их профилактики и устранения»</a:t>
            </a:r>
            <a:b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*направление инициативных обращений по вопрос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обустройства платной парковки в д. Ясенки, напротив торгового центра «Мираторг» - обустроена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упорядочению стоянки автотранспорта прибывающего в ГБУ ММЦ «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Сахарово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»-установлены камеры автоматической фиксации нарушений правил парковки в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д.д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Сахарово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Ясенки, на территории многофункционального миграционного центра, введена в эксплуатацию дополнительная стоянка на 300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машино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-мест, время бесплатной стоянки продлено до 6 часов.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изменения маршрута автобуса № 161 и организации заезда к остановочному пункту «Администрация поселения Вороновское»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-организация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маршрута малого общественного транспорта Солнечный городок-больница-старое Вороново-Шишкин Лес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поиск помещения и возобновление работы почтового отделения № 108830 в Вороново – работа возобновлена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направление обращений и проведение работ по организации открытия почтового отделения в Вороново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*направление обращений по установке остановочных павильонов на территории МО Вороново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5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58AC50B-DAE9-4DFE-8459-C8178BC1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8384" y="5578478"/>
            <a:ext cx="720080" cy="669925"/>
          </a:xfrm>
        </p:spPr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C865F-2EB1-43C4-AAAF-5298BE74AF15}"/>
              </a:ext>
            </a:extLst>
          </p:cNvPr>
          <p:cNvSpPr txBox="1"/>
          <p:nvPr/>
        </p:nvSpPr>
        <p:spPr>
          <a:xfrm>
            <a:off x="251520" y="116632"/>
            <a:ext cx="8712968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*вручение участникам трудового фронта Юбилейных медалей «80-лет Победы в Великой Отечественной Войне 1941—1945 гг..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*присвоение жителям МО Вороново звания «Почетный житель»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*участие во встрече Совета  муниципальных образований с представителями транспортного комплекса города Москвы  с подведением  итогов работы за 2024 год, анализом развития транспортной системы и перспективы развития на ближайшие годы, в частности  Троицкой линии метрополитена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*отработаны следующие предвыборные наказы: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-начато с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троительство общеобразовательного комплекса школы № 2073 на 1200 мест + 250 мест для дошкольного образования на территории поселения Вороновское ведется в соответствии с планом-графиком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-ведется работа с ДГИ по приватизации гаражей в п. ЛМС,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мкр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-н Солнечный городок и утверждении арендной платы в прежнем размере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*принятие депутатами муниципального округа Вороново решения о присвоении звания «Почетный житель внутригородского муниципального образования – муниципального округа Вороново в городе Москве».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*участие в работе различных комиссий и Советов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*выступления с инициативой проведения различных акций и субботников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*участие в ротации молодежной палаты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*участие в открытии и организация питания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закрытии окружного мероприятия «Вахта памяти – 2025»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*участие депутатов муниципального округа Вороново в собрании региональной Общественной организации «Живём в Новой Москве»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*участие депутатов муниципального округа Вороново в расширенном заседании Президиума Совета муниципальных образований города Москвы, посвященном Дню местного самоуправления.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выдвижение кандидатуры из состава Совета депутатов МО Вороново в МП при МГД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*участие во встрече с руководством Фонда капитального ремонта МКД города Москвы в префектуре ЦАО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*оказание личной спонсорской помощи гражданам, группам и организациям на территории МО Вороново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*вручение Благодарностей главы МО Вороново активным жителям, волонтерским группам и организациям, расположенным на территории МО Вороново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*организация проведения в Новогодних мероприятий на территории МО Вороново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*ведение социальных сетей с публикацией информации о проводимой работе и участии в различных мероприятиях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7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667A32-E5BE-4DCB-A451-FDBDA1FA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60648"/>
            <a:ext cx="8143056" cy="5759152"/>
          </a:xfrm>
        </p:spPr>
        <p:txBody>
          <a:bodyPr anchor="t"/>
          <a:lstStyle/>
          <a:p>
            <a:pPr marL="90170" lvl="0" defTabSz="914400"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*заключение договора аренды безвозмездного пользования на здание , занимаемое аппаратом Совета депутатов, установлена охранная сигнализация и камеры видеонаблюдения</a:t>
            </a:r>
            <a:b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*с начала работы депутатов Совета депутатов 1 созыва и по сегодняшний день ведутся работы по:</a:t>
            </a:r>
            <a:b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передаче имущества  в ДГИ</a:t>
            </a:r>
            <a:b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возврату средств, предоставленных по муниципальной гарантии ООО «Шишкин Лес»</a:t>
            </a:r>
            <a:b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cap="none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финансированию работ по ремонту сетей и коммуникаций, числящихся на балансе аппарата Совета депутатов на общую сумму 15 млн. руб.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исполнению долговых обязательств перед организациями и предприятиями на правах правопреемника администраций поселений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Кленово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Вороново, Рогово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A1A12E1-3EC5-4F69-BF6B-AB7F0CDB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58C7-1321-4D0E-9B4B-65D90D335992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246D2-705F-4770-9EAB-A5A6A20AF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685448"/>
            <a:ext cx="2312702" cy="3074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81D4B-0635-479D-A3D8-9689BED58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334930"/>
            <a:ext cx="3969006" cy="1929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624916-7F41-4411-B5E1-57A3ACF37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582170"/>
            <a:ext cx="4150490" cy="18711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49A602-945D-4404-8D16-9EA1FA95F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275831"/>
            <a:ext cx="2024594" cy="256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0235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3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5068</TotalTime>
  <Words>2825</Words>
  <Application>Microsoft Office PowerPoint</Application>
  <PresentationFormat>Экран (4:3)</PresentationFormat>
  <Paragraphs>192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Сектор</vt:lpstr>
      <vt:lpstr>1_Сектор</vt:lpstr>
      <vt:lpstr>2_Сектор</vt:lpstr>
      <vt:lpstr>3_Сектор</vt:lpstr>
      <vt:lpstr> ОТЧЕТ главы муниципального округа Вороново                Е.П. Царевского перед депутатами Совета депутатов муниципального округа Вороново о работе за 2025 год   </vt:lpstr>
      <vt:lpstr>Презентация PowerPoint</vt:lpstr>
      <vt:lpstr>Презентация PowerPoint</vt:lpstr>
      <vt:lpstr>Презентация PowerPoint</vt:lpstr>
      <vt:lpstr>Социальная политика</vt:lpstr>
      <vt:lpstr>Презентация PowerPoint</vt:lpstr>
      <vt:lpstr>Презентация PowerPoint</vt:lpstr>
      <vt:lpstr>Презентация PowerPoint</vt:lpstr>
      <vt:lpstr>*заключение договора аренды безвозмездного пользования на здание , занимаемое аппаратом Совета депутатов, установлена охранная сигнализация и камеры видеонаблюдения *с начала работы депутатов Совета депутатов 1 созыва и по сегодняшний день ведутся работы по: - передаче имущества  в ДГИ - возврату средств, предоставленных по муниципальной гарантии ООО «Шишкин Лес» - финансированию работ по ремонту сетей и коммуникаций, числящихся на балансе аппарата Совета депутатов на общую сумму 15 млн. руб. - исполнению долговых обязательств перед организациями и предприятиями на правах правопреемника администраций поселений Кленово, Вороново, Рогово  </vt:lpstr>
      <vt:lpstr>Презентация PowerPoint</vt:lpstr>
      <vt:lpstr>           мероприятия, проведенные в 2025 году за счет средств местного бюджета  750 976 рублей</vt:lpstr>
      <vt:lpstr>  Участие депутатов в различных мероприятиях на территории  МО Вороново</vt:lpstr>
      <vt:lpstr>    Участие депутатов в форумах, съездах и заседаниях</vt:lpstr>
      <vt:lpstr>       Участие депутатов в субботниках</vt:lpstr>
      <vt:lpstr>Осуществление контроля за проведением  ремонта и благоустройства на территории  МО Вороново</vt:lpstr>
      <vt:lpstr>Личный прием граждан депутатами ведется по утвержденному графику, с которым можно ознакомиться на официальном сайте органа местного самоуправления внутригородского муниципального образования – муниципального округа Вороново в городе москве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«Социально – экономическое развитие поселения Кленовское в городе Москве за 2019 год»</dc:title>
  <dc:creator>User</dc:creator>
  <cp:lastModifiedBy>Admin</cp:lastModifiedBy>
  <cp:revision>306</cp:revision>
  <cp:lastPrinted>2026-02-09T07:42:27Z</cp:lastPrinted>
  <dcterms:created xsi:type="dcterms:W3CDTF">2020-01-15T06:23:07Z</dcterms:created>
  <dcterms:modified xsi:type="dcterms:W3CDTF">2026-02-09T07:45:17Z</dcterms:modified>
</cp:coreProperties>
</file>