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0" r:id="rId2"/>
    <p:sldId id="256" r:id="rId3"/>
    <p:sldId id="257" r:id="rId4"/>
    <p:sldId id="259" r:id="rId5"/>
    <p:sldId id="307" r:id="rId6"/>
    <p:sldId id="298" r:id="rId7"/>
    <p:sldId id="300" r:id="rId8"/>
    <p:sldId id="314" r:id="rId9"/>
    <p:sldId id="316" r:id="rId10"/>
    <p:sldId id="309" r:id="rId11"/>
    <p:sldId id="310" r:id="rId12"/>
    <p:sldId id="315" r:id="rId13"/>
    <p:sldId id="311" r:id="rId14"/>
    <p:sldId id="312" r:id="rId15"/>
    <p:sldId id="277" r:id="rId16"/>
    <p:sldId id="313" r:id="rId17"/>
    <p:sldId id="286" r:id="rId1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4258618666279211E-2"/>
          <c:y val="5.1850176439941074E-2"/>
          <c:w val="0.90303023867935595"/>
          <c:h val="0.796678410262545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Общее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98000"/>
                    <a:lumMod val="114000"/>
                  </a:schemeClr>
                </a:gs>
                <a:gs pos="100000">
                  <a:schemeClr val="accent1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Поликлиника Троицкая </c:v>
                </c:pt>
                <c:pt idx="1">
                  <c:v>Филиал №5</c:v>
                </c:pt>
                <c:pt idx="2">
                  <c:v>Консультативое отделение 2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301568</c:v>
                </c:pt>
                <c:pt idx="1">
                  <c:v>16510</c:v>
                </c:pt>
                <c:pt idx="2">
                  <c:v>3940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AB-4D60-9C51-F3939A7102F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Взрослые 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98000"/>
                    <a:lumMod val="114000"/>
                  </a:schemeClr>
                </a:gs>
                <a:gs pos="100000">
                  <a:schemeClr val="accent2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Поликлиника Троицкая </c:v>
                </c:pt>
                <c:pt idx="1">
                  <c:v>Филиал №5</c:v>
                </c:pt>
                <c:pt idx="2">
                  <c:v>Консультативое отделение 2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218001</c:v>
                </c:pt>
                <c:pt idx="1">
                  <c:v>12790</c:v>
                </c:pt>
                <c:pt idx="2">
                  <c:v>2888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7AB-4D60-9C51-F3939A7102F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Дети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tint val="98000"/>
                    <a:lumMod val="114000"/>
                  </a:schemeClr>
                </a:gs>
                <a:gs pos="100000">
                  <a:schemeClr val="accent3">
                    <a:shade val="90000"/>
                    <a:lumMod val="84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63500" dist="38100" dir="5400000" rotWithShape="0">
                <a:srgbClr val="000000">
                  <a:alpha val="60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/>
            </a:scene3d>
            <a:sp3d prstMaterial="plastic">
              <a:bevelT w="0" h="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Поликлиника Троицкая </c:v>
                </c:pt>
                <c:pt idx="1">
                  <c:v>Филиал №5</c:v>
                </c:pt>
                <c:pt idx="2">
                  <c:v>Консультативое отделение 2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  <c:pt idx="0">
                  <c:v>83567</c:v>
                </c:pt>
                <c:pt idx="1">
                  <c:v>3720</c:v>
                </c:pt>
                <c:pt idx="2">
                  <c:v>1052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7AB-4D60-9C51-F3939A7102F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578839160"/>
        <c:axId val="556890176"/>
      </c:barChart>
      <c:catAx>
        <c:axId val="578839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56890176"/>
        <c:crosses val="autoZero"/>
        <c:auto val="1"/>
        <c:lblAlgn val="ctr"/>
        <c:lblOffset val="100"/>
        <c:noMultiLvlLbl val="0"/>
      </c:catAx>
      <c:valAx>
        <c:axId val="556890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78839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2/6/2026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6932" y="1473253"/>
            <a:ext cx="9404723" cy="4062132"/>
          </a:xfrm>
        </p:spPr>
        <p:txBody>
          <a:bodyPr/>
          <a:lstStyle/>
          <a:p>
            <a:pPr algn="ctr"/>
            <a:r>
              <a:rPr lang="ru-RU" dirty="0" smtClean="0"/>
              <a:t>Отчет главного врача ГБУЗ «Поликлиника «Троицкая» Департамента здравоохранения города Москвы»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Ж.А. Герасименко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4949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0411" y="199625"/>
            <a:ext cx="9404723" cy="771925"/>
          </a:xfrm>
        </p:spPr>
        <p:txBody>
          <a:bodyPr/>
          <a:lstStyle/>
          <a:p>
            <a:pPr lvl="0" algn="r"/>
            <a:r>
              <a:rPr lang="ru-RU" dirty="0"/>
              <a:t>Публикации в сети Интернет</a:t>
            </a:r>
            <a:endParaRPr lang="ru-RU" sz="40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760411" y="1232113"/>
          <a:ext cx="10499108" cy="53790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0158">
                  <a:extLst>
                    <a:ext uri="{9D8B030D-6E8A-4147-A177-3AD203B41FA5}">
                      <a16:colId xmlns:a16="http://schemas.microsoft.com/office/drawing/2014/main" val="1459656879"/>
                    </a:ext>
                  </a:extLst>
                </a:gridCol>
                <a:gridCol w="1139126">
                  <a:extLst>
                    <a:ext uri="{9D8B030D-6E8A-4147-A177-3AD203B41FA5}">
                      <a16:colId xmlns:a16="http://schemas.microsoft.com/office/drawing/2014/main" val="550931914"/>
                    </a:ext>
                  </a:extLst>
                </a:gridCol>
                <a:gridCol w="5346915">
                  <a:extLst>
                    <a:ext uri="{9D8B030D-6E8A-4147-A177-3AD203B41FA5}">
                      <a16:colId xmlns:a16="http://schemas.microsoft.com/office/drawing/2014/main" val="186950506"/>
                    </a:ext>
                  </a:extLst>
                </a:gridCol>
                <a:gridCol w="3122909">
                  <a:extLst>
                    <a:ext uri="{9D8B030D-6E8A-4147-A177-3AD203B41FA5}">
                      <a16:colId xmlns:a16="http://schemas.microsoft.com/office/drawing/2014/main" val="4174615885"/>
                    </a:ext>
                  </a:extLst>
                </a:gridCol>
              </a:tblGrid>
              <a:tr h="47711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u="none" strike="noStrike">
                          <a:effectLst/>
                        </a:rPr>
                        <a:t>№ </a:t>
                      </a:r>
                      <a:endParaRPr lang="ru-RU" sz="800" b="1" i="0" u="none" strike="noStrike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u="none" strike="noStrike">
                          <a:effectLst/>
                        </a:rPr>
                        <a:t>Дата публикации</a:t>
                      </a:r>
                      <a:endParaRPr lang="ru-RU" sz="800" b="1" i="0" u="none" strike="noStrike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u="none" strike="noStrike" dirty="0">
                          <a:effectLst/>
                        </a:rPr>
                        <a:t>Наименование мероприятия</a:t>
                      </a:r>
                      <a:endParaRPr lang="ru-RU" sz="8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u="none" strike="noStrike">
                          <a:effectLst/>
                        </a:rPr>
                        <a:t>Место размещения</a:t>
                      </a:r>
                      <a:endParaRPr lang="ru-RU" sz="800" b="1" i="0" u="none" strike="noStrike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3157143187"/>
                  </a:ext>
                </a:extLst>
              </a:tr>
              <a:tr h="3078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21.01.2025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профилактики употребления наркотических средств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252149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1833350357"/>
                  </a:ext>
                </a:extLst>
              </a:tr>
              <a:tr h="3595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31.01.2025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профилактики онкологических заболеваний (в честь Всемирного дня борьбы против рака 4 февраля)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577498404"/>
                  </a:ext>
                </a:extLst>
              </a:tr>
              <a:tr h="30081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01.02.2025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Международный день осведомленности о пороках сердца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1614237838"/>
                  </a:ext>
                </a:extLst>
              </a:tr>
              <a:tr h="30081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11.02.2025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сохранения мужского здоровья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2433654484"/>
                  </a:ext>
                </a:extLst>
              </a:tr>
              <a:tr h="242054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20.02.2025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Всемирный день иммунитета (Неделя поддержания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1596040388"/>
                  </a:ext>
                </a:extLst>
              </a:tr>
              <a:tr h="3008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и укрепления иммунитета)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1613028719"/>
                  </a:ext>
                </a:extLst>
              </a:tr>
              <a:tr h="3595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09.03.2025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по борьбе с заражением и распространением хронического вирусного гепатита С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665263323"/>
                  </a:ext>
                </a:extLst>
              </a:tr>
              <a:tr h="3595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23.03.2025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профилактики инфекционных заболеваний (Всемирный день борьбы против туберкулеза)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4272043609"/>
                  </a:ext>
                </a:extLst>
              </a:tr>
              <a:tr h="30081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01.04.2025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Всемирный день здоровья (Неделя продвижения здорового образа жизни)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 (Заголовки)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3372824115"/>
                  </a:ext>
                </a:extLst>
              </a:tr>
              <a:tr h="30781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04.06.2025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Международный день донора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645908881"/>
                  </a:ext>
                </a:extLst>
              </a:tr>
              <a:tr h="30081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20.04.2025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Всемирная неделя иммунизации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3335905298"/>
                  </a:ext>
                </a:extLst>
              </a:tr>
              <a:tr h="3595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12.05.2025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борьбы с артериальной гипертонией и приверженности назначенной врачом терапии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2017758817"/>
                  </a:ext>
                </a:extLst>
              </a:tr>
              <a:tr h="359581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12.05.2025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профилактики заболеваний эндокринной системы (в честь Всемирного дня щитовидной железы)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442432875"/>
                  </a:ext>
                </a:extLst>
              </a:tr>
              <a:tr h="30081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12.05.2025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отказа от табака (приуроченному </a:t>
                      </a:r>
                      <a:r>
                        <a:rPr lang="ru-RU" sz="1000" u="none" strike="noStrike">
                          <a:effectLst/>
                        </a:rPr>
                        <a:t>к </a:t>
                      </a:r>
                      <a:r>
                        <a:rPr lang="ru-RU" sz="1000" u="none" strike="noStrike" smtClean="0">
                          <a:effectLst/>
                        </a:rPr>
                        <a:t>Всемирному </a:t>
                      </a:r>
                      <a:r>
                        <a:rPr lang="ru-RU" sz="1000" u="none" strike="noStrike" dirty="0">
                          <a:effectLst/>
                        </a:rPr>
                        <a:t>дню без табака)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477446786"/>
                  </a:ext>
                </a:extLst>
              </a:tr>
              <a:tr h="30081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03.06.2025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отказа от зависимостей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603" marR="5603" marT="5603" marB="0" anchor="ctr"/>
                </a:tc>
                <a:extLst>
                  <a:ext uri="{0D108BD9-81ED-4DB2-BD59-A6C34878D82A}">
                    <a16:rowId xmlns:a16="http://schemas.microsoft.com/office/drawing/2014/main" val="3173657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1139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/>
          </p:nvPr>
        </p:nvGraphicFramePr>
        <p:xfrm>
          <a:off x="844658" y="705175"/>
          <a:ext cx="10399362" cy="55432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8324">
                  <a:extLst>
                    <a:ext uri="{9D8B030D-6E8A-4147-A177-3AD203B41FA5}">
                      <a16:colId xmlns:a16="http://schemas.microsoft.com/office/drawing/2014/main" val="3698049227"/>
                    </a:ext>
                  </a:extLst>
                </a:gridCol>
                <a:gridCol w="1329960">
                  <a:extLst>
                    <a:ext uri="{9D8B030D-6E8A-4147-A177-3AD203B41FA5}">
                      <a16:colId xmlns:a16="http://schemas.microsoft.com/office/drawing/2014/main" val="3775516067"/>
                    </a:ext>
                  </a:extLst>
                </a:gridCol>
                <a:gridCol w="5548394">
                  <a:extLst>
                    <a:ext uri="{9D8B030D-6E8A-4147-A177-3AD203B41FA5}">
                      <a16:colId xmlns:a16="http://schemas.microsoft.com/office/drawing/2014/main" val="850272992"/>
                    </a:ext>
                  </a:extLst>
                </a:gridCol>
                <a:gridCol w="2882684">
                  <a:extLst>
                    <a:ext uri="{9D8B030D-6E8A-4147-A177-3AD203B41FA5}">
                      <a16:colId xmlns:a16="http://schemas.microsoft.com/office/drawing/2014/main" val="124924648"/>
                    </a:ext>
                  </a:extLst>
                </a:gridCol>
              </a:tblGrid>
              <a:tr h="357392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u="none" strike="noStrike" dirty="0">
                          <a:effectLst/>
                        </a:rPr>
                        <a:t>№ </a:t>
                      </a:r>
                      <a:endParaRPr lang="ru-RU" sz="800" b="1" i="0" u="none" strike="noStrike" dirty="0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u="none" strike="noStrike">
                          <a:effectLst/>
                        </a:rPr>
                        <a:t>Дата публикации</a:t>
                      </a:r>
                      <a:endParaRPr lang="ru-RU" sz="800" b="1" i="0" u="none" strike="noStrike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u="none" strike="noStrike">
                          <a:effectLst/>
                        </a:rPr>
                        <a:t>Наименование мероприятия</a:t>
                      </a:r>
                      <a:endParaRPr lang="ru-RU" sz="800" b="1" i="0" u="none" strike="noStrike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800" u="none" strike="noStrike">
                          <a:effectLst/>
                        </a:rPr>
                        <a:t>Место размещения</a:t>
                      </a:r>
                      <a:endParaRPr lang="ru-RU" sz="800" b="1" i="0" u="none" strike="noStrike">
                        <a:solidFill>
                          <a:srgbClr val="FFFFFF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2508298581"/>
                  </a:ext>
                </a:extLst>
              </a:tr>
              <a:tr h="32092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06.07.2025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Неделя профилактики употребления наркотических средств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1475358142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03.07.2025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профилактики аллергических заболеваний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1200692699"/>
                  </a:ext>
                </a:extLst>
              </a:tr>
              <a:tr h="32092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15.07.2025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сохранения здоровья головного мозга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4243229641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15.07.2025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профилактики заболевания печени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2052150706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05.09.2025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сокращения потребления алкоголя и связанной с ним смертности и заболеваемости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190968174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05.09.2025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информирования о важности диспансеризации и </a:t>
                      </a:r>
                      <a:r>
                        <a:rPr lang="ru-RU" sz="1000" u="none" strike="noStrike" dirty="0" smtClean="0">
                          <a:effectLst/>
                        </a:rPr>
                        <a:t>профилактических осмотров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2992172345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15.09.2025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ответственного отношения к сердцу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2939300425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10.10.2025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Всемирный день психического здоровья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2778668882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19.10.2025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борьбы с раком молочной железы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2206707667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31.10.2025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Неделя борьбы с инсультом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3534160180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16.11.2025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Неделя борьбы с диабетом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166135354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30.11.2025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Неделя профилактики заболеваний ЖКТ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4048770158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07.12.2025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Неделя борьбы со СПИДом и информирования о венерических заболеваниях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4098966090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08.12.2025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Неделя профилактики потребления никотинсодержащей продукции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2211000900"/>
                  </a:ext>
                </a:extLst>
              </a:tr>
              <a:tr h="31363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29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08.12.2025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Неделя ответственного отношения к здоровью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2955718698"/>
                  </a:ext>
                </a:extLst>
              </a:tr>
              <a:tr h="466797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30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   20.12.2025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248433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>
                          <a:effectLst/>
                        </a:rPr>
                        <a:t>Неделя профилактики злоупотребления алкоголем в новогодние праздники</a:t>
                      </a:r>
                      <a:br>
                        <a:rPr lang="ru-RU" sz="1000" u="none" strike="noStrike">
                          <a:effectLst/>
                        </a:rPr>
                      </a:b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000" u="none" strike="noStrike" dirty="0">
                          <a:effectLst/>
                        </a:rPr>
                        <a:t>Официальный сайт ГБУЗ «Поликлиника «Троицкая» ДЗМ»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</a:endParaRPr>
                    </a:p>
                  </a:txBody>
                  <a:tcPr marL="5521" marR="5521" marT="5521" marB="0" anchor="ctr"/>
                </a:tc>
                <a:extLst>
                  <a:ext uri="{0D108BD9-81ED-4DB2-BD59-A6C34878D82A}">
                    <a16:rowId xmlns:a16="http://schemas.microsoft.com/office/drawing/2014/main" val="232415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7715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592898"/>
          </a:xfrm>
        </p:spPr>
        <p:txBody>
          <a:bodyPr/>
          <a:lstStyle/>
          <a:p>
            <a:pPr algn="ctr"/>
            <a:r>
              <a:rPr lang="ru-RU" sz="2400" b="1" dirty="0"/>
              <a:t>Лекции по ЗОЖ и профилактике ХНИЗ </a:t>
            </a:r>
            <a:br>
              <a:rPr lang="ru-RU" sz="2400" b="1" dirty="0"/>
            </a:br>
            <a:r>
              <a:rPr lang="ru-RU" sz="2400" b="1" dirty="0"/>
              <a:t>(в медицинских организациях, в образовательных организациях, в центрах социального обслуживания населения)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566977"/>
              </p:ext>
            </p:extLst>
          </p:nvPr>
        </p:nvGraphicFramePr>
        <p:xfrm>
          <a:off x="906237" y="2052641"/>
          <a:ext cx="9829799" cy="44945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95838">
                  <a:extLst>
                    <a:ext uri="{9D8B030D-6E8A-4147-A177-3AD203B41FA5}">
                      <a16:colId xmlns:a16="http://schemas.microsoft.com/office/drawing/2014/main" val="1056188296"/>
                    </a:ext>
                  </a:extLst>
                </a:gridCol>
                <a:gridCol w="2777987">
                  <a:extLst>
                    <a:ext uri="{9D8B030D-6E8A-4147-A177-3AD203B41FA5}">
                      <a16:colId xmlns:a16="http://schemas.microsoft.com/office/drawing/2014/main" val="807837883"/>
                    </a:ext>
                  </a:extLst>
                </a:gridCol>
                <a:gridCol w="2777987">
                  <a:extLst>
                    <a:ext uri="{9D8B030D-6E8A-4147-A177-3AD203B41FA5}">
                      <a16:colId xmlns:a16="http://schemas.microsoft.com/office/drawing/2014/main" val="3001309339"/>
                    </a:ext>
                  </a:extLst>
                </a:gridCol>
                <a:gridCol w="2777987">
                  <a:extLst>
                    <a:ext uri="{9D8B030D-6E8A-4147-A177-3AD203B41FA5}">
                      <a16:colId xmlns:a16="http://schemas.microsoft.com/office/drawing/2014/main" val="3724184510"/>
                    </a:ext>
                  </a:extLst>
                </a:gridCol>
              </a:tblGrid>
              <a:tr h="20569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Дата проведения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Наименование лекции / Школы здоровья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Место проведения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</a:rPr>
                        <a:t>Кол-во участников</a:t>
                      </a:r>
                      <a:endParaRPr lang="ru-RU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extLst>
                  <a:ext uri="{0D108BD9-81ED-4DB2-BD59-A6C34878D82A}">
                    <a16:rowId xmlns:a16="http://schemas.microsoft.com/office/drawing/2014/main" val="725381454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15.02.2025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«Сахарный диабет: жизнь под контролем»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ГБУЗ «Поликлиника «Троицкая» ДЗМ»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Филиал №5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2985990624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01.03.2025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«Питание при диабете: мифы и реальность»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ГБУЗ «Поликлиника «Троицкая» ДЗМ»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Филиал №5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982313887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15.03.2025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«Сердце под защитой: артериальная гипертензия»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ГБУЗ «Поликлиника «Троицкая» ДЗМ»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Филиал №5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483268480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05.04.2025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«Инфаркт и инсульт: профилактика и первая помощь»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6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173549231"/>
                  </a:ext>
                </a:extLst>
              </a:tr>
              <a:tr h="7375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20.04.2025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«Остеопороз: профилактика и современные методы лечения»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750957095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10.05.2025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«ХОБЛ: дыхание без ограничений»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2713153347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25.05.2025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«Профилактика детских инфекций: вакцинация и гигиена»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898840575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07.06.2025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«Питание детей: от грудного вскармливания до школьного возраста»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2996827755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21.06.2025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«Вред курения: правда, о которой молчат»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7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3064962313"/>
                  </a:ext>
                </a:extLst>
              </a:tr>
              <a:tr h="3656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05.07.2025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«Как бросить курить: шаг за шагом»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6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60172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81550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738156"/>
              </p:ext>
            </p:extLst>
          </p:nvPr>
        </p:nvGraphicFramePr>
        <p:xfrm>
          <a:off x="612323" y="1314450"/>
          <a:ext cx="9813470" cy="51353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7506">
                  <a:extLst>
                    <a:ext uri="{9D8B030D-6E8A-4147-A177-3AD203B41FA5}">
                      <a16:colId xmlns:a16="http://schemas.microsoft.com/office/drawing/2014/main" val="1056188296"/>
                    </a:ext>
                  </a:extLst>
                </a:gridCol>
                <a:gridCol w="3128164">
                  <a:extLst>
                    <a:ext uri="{9D8B030D-6E8A-4147-A177-3AD203B41FA5}">
                      <a16:colId xmlns:a16="http://schemas.microsoft.com/office/drawing/2014/main" val="807837883"/>
                    </a:ext>
                  </a:extLst>
                </a:gridCol>
                <a:gridCol w="2588078">
                  <a:extLst>
                    <a:ext uri="{9D8B030D-6E8A-4147-A177-3AD203B41FA5}">
                      <a16:colId xmlns:a16="http://schemas.microsoft.com/office/drawing/2014/main" val="3001309339"/>
                    </a:ext>
                  </a:extLst>
                </a:gridCol>
                <a:gridCol w="2669722">
                  <a:extLst>
                    <a:ext uri="{9D8B030D-6E8A-4147-A177-3AD203B41FA5}">
                      <a16:colId xmlns:a16="http://schemas.microsoft.com/office/drawing/2014/main" val="3724184510"/>
                    </a:ext>
                  </a:extLst>
                </a:gridCol>
              </a:tblGrid>
              <a:tr h="4172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Дата проведения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Наименование лекции / Школы здоровья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Место проведения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Кол-во участников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extLst>
                  <a:ext uri="{0D108BD9-81ED-4DB2-BD59-A6C34878D82A}">
                    <a16:rowId xmlns:a16="http://schemas.microsoft.com/office/drawing/2014/main" val="725381454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19.07.2025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«Телемедицина: как получить консультацию онлайн»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4245835113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02.08.2025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«Активное долголетие: здоровье пожилых»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613334606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16.08.2025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«Стресс и здоровье: как сохранить нервную систему»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847363792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06.09.2025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«Здоровье щитовидной железы»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6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2526465344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20.09.2025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«Профилактика заболеваний суставов»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627149748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04.10.2025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«Женское здоровье после 40»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7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022060288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18.10.2025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«Мужское здоровье: профилактика урологических заболеваний»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647613581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08.11.2025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«Профилактика гриппа и ОРВИ в осенне-зимний период»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8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3331304086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22.11.2025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«Здоровый сон: значение для организма»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4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3944227196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06.12.2025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«Профилактика ожирения и метаболического синдрома»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ГБУЗ «Поликлиника «Троицкая» ДЗМ»</a:t>
                      </a:r>
                      <a:endParaRPr lang="ru-RU" sz="10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Филиал №5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7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2833049777"/>
                  </a:ext>
                </a:extLst>
              </a:tr>
              <a:tr h="428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13.12.2025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33602" marT="21002" marB="21002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«Итоговое занятие: здоровый образ жизни — просто и доступно»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ГБУЗ «Поликлиника «Троицкая» ДЗМ»</a:t>
                      </a:r>
                      <a:endParaRPr lang="ru-RU" sz="10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Филиал №5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33602" marT="21002" marB="21002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8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602" marR="0" marT="21002" marB="21002" anchor="ctr"/>
                </a:tc>
                <a:extLst>
                  <a:ext uri="{0D108BD9-81ED-4DB2-BD59-A6C34878D82A}">
                    <a16:rowId xmlns:a16="http://schemas.microsoft.com/office/drawing/2014/main" val="1628161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7040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Анкетирования и социологические опросы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/>
          </p:nvPr>
        </p:nvGraphicFramePr>
        <p:xfrm>
          <a:off x="522514" y="1927303"/>
          <a:ext cx="10793186" cy="464078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913523">
                  <a:extLst>
                    <a:ext uri="{9D8B030D-6E8A-4147-A177-3AD203B41FA5}">
                      <a16:colId xmlns:a16="http://schemas.microsoft.com/office/drawing/2014/main" val="1762186134"/>
                    </a:ext>
                  </a:extLst>
                </a:gridCol>
                <a:gridCol w="1476861">
                  <a:extLst>
                    <a:ext uri="{9D8B030D-6E8A-4147-A177-3AD203B41FA5}">
                      <a16:colId xmlns:a16="http://schemas.microsoft.com/office/drawing/2014/main" val="1561568489"/>
                    </a:ext>
                  </a:extLst>
                </a:gridCol>
                <a:gridCol w="5338496">
                  <a:extLst>
                    <a:ext uri="{9D8B030D-6E8A-4147-A177-3AD203B41FA5}">
                      <a16:colId xmlns:a16="http://schemas.microsoft.com/office/drawing/2014/main" val="4148169405"/>
                    </a:ext>
                  </a:extLst>
                </a:gridCol>
                <a:gridCol w="1815025">
                  <a:extLst>
                    <a:ext uri="{9D8B030D-6E8A-4147-A177-3AD203B41FA5}">
                      <a16:colId xmlns:a16="http://schemas.microsoft.com/office/drawing/2014/main" val="2623280680"/>
                    </a:ext>
                  </a:extLst>
                </a:gridCol>
                <a:gridCol w="1249281">
                  <a:extLst>
                    <a:ext uri="{9D8B030D-6E8A-4147-A177-3AD203B41FA5}">
                      <a16:colId xmlns:a16="http://schemas.microsoft.com/office/drawing/2014/main" val="2822798289"/>
                    </a:ext>
                  </a:extLst>
                </a:gridCol>
              </a:tblGrid>
              <a:tr h="1142558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№ п/п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Дата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Тематика анкетирования / социологического исследования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Организаторы,</a:t>
                      </a: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ответственные лица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Кол-во респондентов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20266711"/>
                  </a:ext>
                </a:extLst>
              </a:tr>
              <a:tr h="228511"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3176743"/>
                  </a:ext>
                </a:extLst>
              </a:tr>
              <a:tr h="947056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1.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 течении года,  все курящие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Тестирование пациентов на степень никотиновой зависимости, определение готовности к отказу от курения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 ГБУЗ «Поликлиника «Троицкая» ДЗМ»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11586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9552745"/>
                  </a:ext>
                </a:extLst>
              </a:tr>
              <a:tr h="493857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</a:rPr>
                        <a:t>2.</a:t>
                      </a: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В течение года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Анкета «</a:t>
                      </a:r>
                      <a:r>
                        <a:rPr lang="ru-RU" sz="1200" dirty="0" err="1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Рискометр</a:t>
                      </a:r>
                      <a:r>
                        <a:rPr lang="ru-RU" sz="120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 инсульта»</a:t>
                      </a:r>
                      <a:endParaRPr lang="ru-RU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</a:rPr>
                        <a:t> ГБУЗ «Поликлиника «Троицкая» ДЗМ» </a:t>
                      </a:r>
                      <a:endParaRPr lang="ru-RU" sz="1200" dirty="0" smtClean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785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48635709"/>
                  </a:ext>
                </a:extLst>
              </a:tr>
              <a:tr h="493857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</a:rPr>
                        <a:t>В течение года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Анкета «Знаете ли Вы об инсульте?»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effectLst/>
                          <a:latin typeface="+mn-lt"/>
                        </a:rPr>
                        <a:t>ГБУЗ «Поликлиника «Троицкая» ДЗМ» </a:t>
                      </a:r>
                      <a:endParaRPr lang="ru-RU" sz="1200" dirty="0" smtClean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  <a:p>
                      <a:pPr marL="457200"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698</a:t>
                      </a:r>
                      <a:endParaRPr lang="ru-RU" sz="12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38126104"/>
                  </a:ext>
                </a:extLst>
              </a:tr>
              <a:tr h="493857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Всероссийский онкологический диктант онлайн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ДЗМ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57200" algn="ctr"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6141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3371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7432"/>
          </a:xfrm>
        </p:spPr>
        <p:txBody>
          <a:bodyPr/>
          <a:lstStyle/>
          <a:p>
            <a:r>
              <a:rPr lang="ru-RU" sz="3600" b="1" dirty="0" smtClean="0"/>
              <a:t>СОБЫТИЯ: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8332" y="1200149"/>
            <a:ext cx="10114418" cy="5159829"/>
          </a:xfrm>
        </p:spPr>
        <p:txBody>
          <a:bodyPr>
            <a:normAutofit/>
          </a:bodyPr>
          <a:lstStyle/>
          <a:p>
            <a:r>
              <a:rPr lang="ru-RU" dirty="0"/>
              <a:t>В </a:t>
            </a:r>
            <a:r>
              <a:rPr lang="ru-RU" dirty="0" smtClean="0"/>
              <a:t>2025 открыты филиалы </a:t>
            </a:r>
            <a:r>
              <a:rPr lang="ru-RU" dirty="0"/>
              <a:t>№ 6 и № </a:t>
            </a:r>
            <a:r>
              <a:rPr lang="ru-RU" dirty="0" smtClean="0"/>
              <a:t>7 (путем объединения амбулаторий № 1 и № 2). </a:t>
            </a:r>
            <a:r>
              <a:rPr lang="ru-RU" dirty="0"/>
              <a:t>Эти здания оснащены современным медицинским оборудованием, которое позволяет персоналу своевременно и точно ставить диагнозы пациентам. </a:t>
            </a:r>
            <a:endParaRPr lang="ru-RU" dirty="0" smtClean="0"/>
          </a:p>
          <a:p>
            <a:r>
              <a:rPr lang="ru-RU" dirty="0" smtClean="0"/>
              <a:t>К </a:t>
            </a:r>
            <a:r>
              <a:rPr lang="ru-RU" dirty="0"/>
              <a:t>Поликлинике Троицкой присоединилась Поликлиника </a:t>
            </a:r>
            <a:r>
              <a:rPr lang="ru-RU" dirty="0" err="1"/>
              <a:t>Вороновская</a:t>
            </a:r>
            <a:r>
              <a:rPr lang="ru-RU" dirty="0"/>
              <a:t> и вошла в состав ГБУЗ «Поликлиника «Троицкая» ДЗМ» в виде филиала № 5 и амбулатории «Рогово». Готовится к открытию долгожданная, новая поликлиника на 750 посещений в смену в г. Троицке.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здании детской поликлиники в г. Троицке установлен современный цифровой рентгенодиагностический комплекс, что значительно сократило время проведения исследований</a:t>
            </a:r>
            <a:r>
              <a:rPr lang="ru-RU" dirty="0" smtClean="0"/>
              <a:t>.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ru-RU" sz="1900" b="1" dirty="0" smtClean="0"/>
          </a:p>
          <a:p>
            <a:pPr marL="0" indent="0">
              <a:lnSpc>
                <a:spcPct val="120000"/>
              </a:lnSpc>
              <a:buNone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37849923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7432"/>
          </a:xfrm>
        </p:spPr>
        <p:txBody>
          <a:bodyPr/>
          <a:lstStyle/>
          <a:p>
            <a:r>
              <a:rPr lang="ru-RU" sz="3600" b="1" dirty="0" smtClean="0"/>
              <a:t>СОБЫТИЯ: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8332" y="1200149"/>
            <a:ext cx="10114418" cy="515982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 01.04.2025 года на базе Поликлиники </a:t>
            </a:r>
            <a:r>
              <a:rPr lang="ru-RU" b="1" dirty="0"/>
              <a:t>Филиала 5</a:t>
            </a:r>
            <a:r>
              <a:rPr lang="ru-RU" dirty="0"/>
              <a:t> начала функционировать Школа для пациентов с Сахарным Диабетом, в которой за 2025 год прошли обучение:</a:t>
            </a:r>
            <a:br>
              <a:rPr lang="ru-RU" dirty="0"/>
            </a:br>
            <a:r>
              <a:rPr lang="ru-RU" dirty="0"/>
              <a:t>1. Школа для пациентов с СД на базе поликлинике Филиала 1 – 172 человека</a:t>
            </a:r>
          </a:p>
          <a:p>
            <a:pPr>
              <a:lnSpc>
                <a:spcPct val="120000"/>
              </a:lnSpc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В Школе СД получают следующие знания:</a:t>
            </a:r>
            <a:br>
              <a:rPr lang="ru-RU" dirty="0"/>
            </a:br>
            <a:r>
              <a:rPr lang="ru-RU" dirty="0"/>
              <a:t>Обучение введения дневника самоконтроля уровня глюкозы в крови;</a:t>
            </a:r>
            <a:br>
              <a:rPr lang="ru-RU" dirty="0"/>
            </a:br>
            <a:r>
              <a:rPr lang="ru-RU" dirty="0"/>
              <a:t>Обучение принципам правильного питания, подсчету углеводов;</a:t>
            </a:r>
            <a:br>
              <a:rPr lang="ru-RU" dirty="0"/>
            </a:br>
            <a:r>
              <a:rPr lang="ru-RU" dirty="0"/>
              <a:t>Обучение правилам ухода за ногами;</a:t>
            </a:r>
            <a:br>
              <a:rPr lang="ru-RU" dirty="0"/>
            </a:br>
            <a:r>
              <a:rPr lang="ru-RU" dirty="0"/>
              <a:t>Обучение технике инъекций инсулинов, в том числе с помощью инсулиновой помпы;</a:t>
            </a:r>
            <a:br>
              <a:rPr lang="ru-RU" dirty="0"/>
            </a:br>
            <a:r>
              <a:rPr lang="ru-RU" dirty="0"/>
              <a:t>Обучение проведению самоконтроля гликемии;</a:t>
            </a:r>
            <a:br>
              <a:rPr lang="ru-RU" dirty="0"/>
            </a:br>
            <a:r>
              <a:rPr lang="ru-RU" dirty="0"/>
              <a:t>Обучение принципам самостоятельной коррекция доз инсулина;</a:t>
            </a:r>
            <a:br>
              <a:rPr lang="ru-RU" dirty="0"/>
            </a:br>
            <a:r>
              <a:rPr lang="ru-RU" dirty="0"/>
              <a:t>Обучение правилам поведения при гипогликемических состояниях </a:t>
            </a:r>
            <a:br>
              <a:rPr lang="ru-RU" dirty="0"/>
            </a:br>
            <a:r>
              <a:rPr lang="ru-RU" dirty="0"/>
              <a:t>и навыкам самостоятельного купирования, предотвращения тяжелых гипогликемических состояний;</a:t>
            </a:r>
            <a:br>
              <a:rPr lang="ru-RU" dirty="0"/>
            </a:br>
            <a:r>
              <a:rPr lang="ru-RU" dirty="0"/>
              <a:t>Обучение правилам управления сахарным диабетом </a:t>
            </a:r>
            <a:br>
              <a:rPr lang="ru-RU" dirty="0"/>
            </a:br>
            <a:r>
              <a:rPr lang="ru-RU" dirty="0"/>
              <a:t>при сопутствующих заболеваниях, во время физических нагрузок разной интенсивности и продолжительности;</a:t>
            </a:r>
            <a:endParaRPr lang="ru-RU" sz="1900" b="1" dirty="0" smtClean="0"/>
          </a:p>
          <a:p>
            <a:pPr marL="0" indent="0">
              <a:lnSpc>
                <a:spcPct val="120000"/>
              </a:lnSpc>
              <a:buNone/>
            </a:pPr>
            <a:endParaRPr lang="ru-RU" sz="2400" b="1" dirty="0" smtClean="0"/>
          </a:p>
        </p:txBody>
      </p:sp>
    </p:spTree>
    <p:extLst>
      <p:ext uri="{BB962C8B-B14F-4D97-AF65-F5344CB8AC3E}">
        <p14:creationId xmlns:p14="http://schemas.microsoft.com/office/powerpoint/2010/main" val="4192672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01233" y="1130354"/>
            <a:ext cx="8946541" cy="41954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b="1" dirty="0" smtClean="0"/>
          </a:p>
          <a:p>
            <a:pPr marL="0" indent="0" algn="ctr">
              <a:buNone/>
            </a:pPr>
            <a:endParaRPr lang="ru-RU" sz="3200" b="1" dirty="0"/>
          </a:p>
          <a:p>
            <a:pPr marL="0" indent="0" algn="ctr">
              <a:buNone/>
            </a:pPr>
            <a:endParaRPr lang="ru-RU" sz="3200" b="1" dirty="0" smtClean="0"/>
          </a:p>
          <a:p>
            <a:pPr marL="0" indent="0" algn="ctr">
              <a:buNone/>
            </a:pPr>
            <a:r>
              <a:rPr lang="ru-RU" sz="4000" b="1" dirty="0" smtClean="0"/>
              <a:t>СПАСИБО ЗА ВНИМАНИЕ!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518451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ГБУЗ «Поликлиника «Троицкая» ДЗМ»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Территория обслуживания и прикрепленное население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486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000750" y="1232808"/>
            <a:ext cx="5347608" cy="4988378"/>
          </a:xfrm>
        </p:spPr>
        <p:txBody>
          <a:bodyPr/>
          <a:lstStyle/>
          <a:p>
            <a:pPr lvl="0" algn="ctr"/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600" b="1" dirty="0" smtClean="0"/>
              <a:t>Территориально </a:t>
            </a:r>
            <a:r>
              <a:rPr lang="ru-RU" sz="1600" b="1" dirty="0"/>
              <a:t>ГБУЗ «Поликлиника «Троицкая» ДЗМ» оказывает медицинскую помощь </a:t>
            </a:r>
            <a:r>
              <a:rPr lang="ru-RU" sz="1600" b="1" dirty="0" smtClean="0"/>
              <a:t>населению, проживающему </a:t>
            </a:r>
            <a:r>
              <a:rPr lang="ru-RU" sz="1600" b="1" dirty="0"/>
              <a:t>в </a:t>
            </a:r>
            <a:r>
              <a:rPr lang="ru-RU" sz="1600" b="1" dirty="0" err="1" smtClean="0"/>
              <a:t>вн.тер.г</a:t>
            </a:r>
            <a:r>
              <a:rPr lang="ru-RU" sz="1600" b="1" dirty="0" smtClean="0"/>
              <a:t>.  поселениях: </a:t>
            </a:r>
            <a:r>
              <a:rPr lang="ru-RU" sz="1600" b="1" dirty="0" err="1"/>
              <a:t>Сосенское</a:t>
            </a:r>
            <a:r>
              <a:rPr lang="ru-RU" sz="1600" b="1" dirty="0"/>
              <a:t>, </a:t>
            </a:r>
            <a:r>
              <a:rPr lang="ru-RU" sz="1600" b="1" dirty="0" err="1"/>
              <a:t>Десеновское</a:t>
            </a:r>
            <a:r>
              <a:rPr lang="ru-RU" sz="1600" b="1" dirty="0"/>
              <a:t>, Воскресенское, </a:t>
            </a:r>
            <a:r>
              <a:rPr lang="ru-RU" sz="1600" b="1" dirty="0" smtClean="0"/>
              <a:t>Первомайское, </a:t>
            </a:r>
            <a:r>
              <a:rPr lang="ru-RU" sz="1600" b="1" dirty="0" err="1" smtClean="0"/>
              <a:t>Новофедоровское</a:t>
            </a:r>
            <a:r>
              <a:rPr lang="ru-RU" sz="1600" b="1" dirty="0" smtClean="0"/>
              <a:t>, пос. Рогово, пос. ЛМС, </a:t>
            </a:r>
            <a:r>
              <a:rPr lang="ru-RU" sz="1600" b="1" dirty="0" err="1" smtClean="0"/>
              <a:t>вн.тер.г</a:t>
            </a:r>
            <a:r>
              <a:rPr lang="ru-RU" sz="1600" b="1" dirty="0" smtClean="0"/>
              <a:t>. муниципального округа Вороново, </a:t>
            </a:r>
            <a:r>
              <a:rPr lang="ru-RU" sz="1600" b="1" dirty="0" err="1" smtClean="0"/>
              <a:t>вн.тер.г</a:t>
            </a:r>
            <a:r>
              <a:rPr lang="ru-RU" sz="1600" b="1" dirty="0" smtClean="0"/>
              <a:t>. </a:t>
            </a:r>
            <a:r>
              <a:rPr lang="ru-RU" sz="1600" b="1" dirty="0" err="1" smtClean="0"/>
              <a:t>г.о</a:t>
            </a:r>
            <a:r>
              <a:rPr lang="ru-RU" sz="1600" b="1" dirty="0" smtClean="0"/>
              <a:t>. Троицк,  </a:t>
            </a:r>
            <a:r>
              <a:rPr lang="ru-RU" sz="1600" b="1" dirty="0"/>
              <a:t>расположенные в Троицком и </a:t>
            </a:r>
            <a:r>
              <a:rPr lang="ru-RU" sz="1600" b="1" dirty="0" smtClean="0"/>
              <a:t>Новомосковском административных </a:t>
            </a:r>
            <a:r>
              <a:rPr lang="ru-RU" sz="1600" b="1" dirty="0"/>
              <a:t>округах</a:t>
            </a:r>
            <a:br>
              <a:rPr lang="ru-RU" sz="1600" b="1" dirty="0"/>
            </a:br>
            <a:r>
              <a:rPr lang="ru-RU" sz="1600" b="1" dirty="0"/>
              <a:t>города Москвы, с общей протяженностью закрепленной территории более </a:t>
            </a:r>
            <a:r>
              <a:rPr lang="ru-RU" sz="1600" b="1" dirty="0" smtClean="0"/>
              <a:t>85 км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100" dirty="0"/>
              <a:t/>
            </a:r>
            <a:br>
              <a:rPr lang="ru-RU" sz="1100" dirty="0"/>
            </a:br>
            <a:r>
              <a:rPr lang="ru-RU" sz="1100" dirty="0"/>
              <a:t/>
            </a:r>
            <a:br>
              <a:rPr lang="ru-RU" sz="1100" dirty="0"/>
            </a:br>
            <a:r>
              <a:rPr lang="ru-RU" sz="1100" dirty="0"/>
              <a:t/>
            </a:r>
            <a:br>
              <a:rPr lang="ru-RU" sz="1100" dirty="0"/>
            </a:br>
            <a:endParaRPr lang="ru-RU" sz="1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212" y="463167"/>
            <a:ext cx="5345491" cy="5972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576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646112" y="452718"/>
            <a:ext cx="9730696" cy="1400530"/>
          </a:xfrm>
        </p:spPr>
        <p:txBody>
          <a:bodyPr/>
          <a:lstStyle/>
          <a:p>
            <a:r>
              <a:rPr lang="ru-RU" sz="3600" dirty="0" smtClean="0"/>
              <a:t>Численность прикрепленного населения к ГБУЗ «Поликлиника «Троицкая» ДЗМ»</a:t>
            </a:r>
            <a:endParaRPr lang="ru-RU" sz="3600" dirty="0"/>
          </a:p>
        </p:txBody>
      </p:sp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2623308"/>
              </p:ext>
            </p:extLst>
          </p:nvPr>
        </p:nvGraphicFramePr>
        <p:xfrm>
          <a:off x="1037885" y="1995488"/>
          <a:ext cx="8947150" cy="41957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09340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8868" y="1571225"/>
            <a:ext cx="9404723" cy="1400530"/>
          </a:xfrm>
        </p:spPr>
        <p:txBody>
          <a:bodyPr/>
          <a:lstStyle/>
          <a:p>
            <a:r>
              <a:rPr lang="ru-RU" sz="1800" b="1" dirty="0" smtClean="0">
                <a:solidFill>
                  <a:schemeClr val="tx1"/>
                </a:solidFill>
              </a:rPr>
              <a:t>Укомплектованность ГБУЗ «Поликлиника «</a:t>
            </a:r>
            <a:r>
              <a:rPr lang="ru-RU" sz="1800" b="1" dirty="0">
                <a:solidFill>
                  <a:schemeClr val="tx1"/>
                </a:solidFill>
              </a:rPr>
              <a:t>Т</a:t>
            </a:r>
            <a:r>
              <a:rPr lang="ru-RU" sz="1800" b="1" dirty="0" smtClean="0">
                <a:solidFill>
                  <a:schemeClr val="tx1"/>
                </a:solidFill>
              </a:rPr>
              <a:t>роицкая» ДЗМ» </a:t>
            </a:r>
            <a:r>
              <a:rPr lang="ru-RU" sz="1800" dirty="0" smtClean="0">
                <a:solidFill>
                  <a:schemeClr val="tx1"/>
                </a:solidFill>
              </a:rPr>
              <a:t>: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5654036"/>
              </p:ext>
            </p:extLst>
          </p:nvPr>
        </p:nvGraphicFramePr>
        <p:xfrm>
          <a:off x="1200149" y="2434979"/>
          <a:ext cx="7772400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88191">
                  <a:extLst>
                    <a:ext uri="{9D8B030D-6E8A-4147-A177-3AD203B41FA5}">
                      <a16:colId xmlns:a16="http://schemas.microsoft.com/office/drawing/2014/main" val="2259416960"/>
                    </a:ext>
                  </a:extLst>
                </a:gridCol>
                <a:gridCol w="2682380">
                  <a:extLst>
                    <a:ext uri="{9D8B030D-6E8A-4147-A177-3AD203B41FA5}">
                      <a16:colId xmlns:a16="http://schemas.microsoft.com/office/drawing/2014/main" val="1309619628"/>
                    </a:ext>
                  </a:extLst>
                </a:gridCol>
                <a:gridCol w="2101829">
                  <a:extLst>
                    <a:ext uri="{9D8B030D-6E8A-4147-A177-3AD203B41FA5}">
                      <a16:colId xmlns:a16="http://schemas.microsoft.com/office/drawing/2014/main" val="25840951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Укомплектованность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Ф5+КО2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Общее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2482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Врачи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7145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520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28881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Средний медицинский персонал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7145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516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443403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Прочие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7145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329</a:t>
                      </a:r>
                    </a:p>
                    <a:p>
                      <a:pPr marL="0" marR="17145" algn="ctr" defTabSz="457200" rtl="0" eaLnBrk="1" latinLnBrk="0" hangingPunct="1">
                        <a:spcAft>
                          <a:spcPts val="0"/>
                        </a:spcAft>
                      </a:pP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8991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Укомплектованность,%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mtClean="0"/>
                        <a:t>87,8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17145" algn="ctr" defTabSz="457200" rtl="0" eaLnBrk="1" latinLnBrk="0" hangingPunct="1">
                        <a:spcAft>
                          <a:spcPts val="0"/>
                        </a:spcAft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94,3</a:t>
                      </a:r>
                      <a:endParaRPr lang="ru-RU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657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99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Анализ записи пациентов на </a:t>
            </a:r>
            <a:r>
              <a:rPr lang="ru-RU" dirty="0" smtClean="0"/>
              <a:t>прием </a:t>
            </a:r>
            <a:r>
              <a:rPr lang="ru-RU" dirty="0"/>
              <a:t>и </a:t>
            </a:r>
            <a:r>
              <a:rPr lang="ru-RU" dirty="0" smtClean="0"/>
              <a:t>неявки </a:t>
            </a:r>
            <a:r>
              <a:rPr lang="ru-RU" dirty="0"/>
              <a:t>пациентов на прием по предварительной </a:t>
            </a:r>
            <a:r>
              <a:rPr lang="ru-RU" dirty="0" smtClean="0"/>
              <a:t>записи за 2025 г.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156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/>
              <a:t>ГБУЗ «Поликлиника «Троицкая» ДЗМ»:</a:t>
            </a:r>
            <a:endParaRPr lang="ru-RU" sz="2400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04596" y="1223739"/>
            <a:ext cx="9812339" cy="552540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b="1" dirty="0" smtClean="0">
                <a:solidFill>
                  <a:schemeClr val="accent1"/>
                </a:solidFill>
              </a:rPr>
              <a:t>Филиал № 5 ГБУЗ «Поликлиники «Троицкая» ДЗМ»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Терапия: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19 325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3 130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16</a:t>
            </a:r>
            <a:r>
              <a:rPr lang="ru-RU" dirty="0" smtClean="0"/>
              <a:t>%.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Специалисты 1 уровня: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13 599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2 305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17</a:t>
            </a:r>
            <a:r>
              <a:rPr lang="ru-RU" dirty="0" smtClean="0"/>
              <a:t>%;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Специалисты 2 уровня: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16 892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919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5</a:t>
            </a:r>
            <a:r>
              <a:rPr lang="ru-RU" dirty="0" smtClean="0"/>
              <a:t>%;</a:t>
            </a:r>
          </a:p>
          <a:p>
            <a:pPr marL="0" indent="0">
              <a:buFont typeface="Wingdings 3" charset="2"/>
              <a:buNone/>
            </a:pPr>
            <a:endParaRPr lang="ru-RU" b="1" dirty="0" smtClean="0">
              <a:solidFill>
                <a:schemeClr val="accent1"/>
              </a:solidFill>
            </a:endParaRPr>
          </a:p>
          <a:p>
            <a:r>
              <a:rPr lang="ru-RU" b="1" dirty="0" smtClean="0">
                <a:solidFill>
                  <a:schemeClr val="accent1"/>
                </a:solidFill>
              </a:rPr>
              <a:t>Педиатрия: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18 199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1 660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9</a:t>
            </a:r>
            <a:r>
              <a:rPr lang="ru-RU" dirty="0" smtClean="0"/>
              <a:t>%.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Специалисты 1 уровня: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6 244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729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12</a:t>
            </a:r>
            <a:r>
              <a:rPr lang="ru-RU" dirty="0" smtClean="0"/>
              <a:t>%;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Специалисты 2 уровня: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5 877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1 069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18</a:t>
            </a:r>
            <a:r>
              <a:rPr lang="ru-RU" dirty="0" smtClean="0"/>
              <a:t>%;</a:t>
            </a: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Font typeface="Wingdings 3" charset="2"/>
              <a:buNone/>
            </a:pPr>
            <a:endParaRPr lang="ru-RU" dirty="0" smtClean="0"/>
          </a:p>
          <a:p>
            <a:endParaRPr lang="ru-RU" dirty="0" smtClean="0"/>
          </a:p>
          <a:p>
            <a:pPr marL="0" indent="0">
              <a:buFont typeface="Wingdings 3" charset="2"/>
              <a:buNone/>
            </a:pPr>
            <a:endParaRPr lang="ru-RU" dirty="0" smtClean="0"/>
          </a:p>
          <a:p>
            <a:pPr marL="0" indent="0">
              <a:buFont typeface="Wingdings 3" charset="2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9394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/>
              <a:t>ГБУЗ «Поликлиника «Троицкая» ДЗМ»:</a:t>
            </a:r>
            <a:endParaRPr lang="ru-RU" sz="2400" b="1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80103" y="1223739"/>
            <a:ext cx="9812339" cy="552540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ru-RU" b="1" dirty="0" smtClean="0">
                <a:solidFill>
                  <a:schemeClr val="accent1"/>
                </a:solidFill>
              </a:rPr>
              <a:t>Консультативное отделение № 2 ГБУЗ «Поликлиники «Троицкая» ДЗМ»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Терапия: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6 147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984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16</a:t>
            </a:r>
            <a:r>
              <a:rPr lang="ru-RU" dirty="0" smtClean="0"/>
              <a:t>%.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Специалисты 1 уровня: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3 398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434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13</a:t>
            </a:r>
            <a:r>
              <a:rPr lang="ru-RU" dirty="0" smtClean="0"/>
              <a:t>%;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Специалисты 2 уровня: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2 399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195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>
                <a:solidFill>
                  <a:srgbClr val="FF0000"/>
                </a:solidFill>
              </a:rPr>
              <a:t>8</a:t>
            </a:r>
            <a:r>
              <a:rPr lang="ru-RU" dirty="0" smtClean="0"/>
              <a:t>%;</a:t>
            </a:r>
          </a:p>
          <a:p>
            <a:pPr marL="0" indent="0">
              <a:buFont typeface="Wingdings 3" charset="2"/>
              <a:buNone/>
            </a:pPr>
            <a:endParaRPr lang="ru-RU" b="1" dirty="0" smtClean="0">
              <a:solidFill>
                <a:schemeClr val="accent1"/>
              </a:solidFill>
            </a:endParaRPr>
          </a:p>
          <a:p>
            <a:r>
              <a:rPr lang="ru-RU" b="1" dirty="0" smtClean="0">
                <a:solidFill>
                  <a:schemeClr val="accent1"/>
                </a:solidFill>
              </a:rPr>
              <a:t>Педиатрия: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5 212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845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16</a:t>
            </a:r>
            <a:r>
              <a:rPr lang="ru-RU" dirty="0" smtClean="0"/>
              <a:t>%.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Специалисты 1 уровня: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1 540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231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15</a:t>
            </a:r>
            <a:r>
              <a:rPr lang="ru-RU" dirty="0" smtClean="0"/>
              <a:t>%;</a:t>
            </a:r>
          </a:p>
          <a:p>
            <a:r>
              <a:rPr lang="ru-RU" b="1" dirty="0" smtClean="0">
                <a:solidFill>
                  <a:schemeClr val="accent1"/>
                </a:solidFill>
              </a:rPr>
              <a:t>Специалисты 2 уровня:</a:t>
            </a:r>
          </a:p>
          <a:p>
            <a:r>
              <a:rPr lang="ru-RU" dirty="0" smtClean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1 050 </a:t>
            </a:r>
            <a:r>
              <a:rPr lang="ru-RU" dirty="0" smtClean="0"/>
              <a:t>человек.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160 </a:t>
            </a:r>
            <a:r>
              <a:rPr lang="ru-RU" dirty="0" smtClean="0"/>
              <a:t>человек.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15</a:t>
            </a:r>
            <a:r>
              <a:rPr lang="ru-RU" dirty="0" smtClean="0"/>
              <a:t>%;</a:t>
            </a:r>
          </a:p>
          <a:p>
            <a:pPr marL="0" indent="0">
              <a:buNone/>
            </a:pPr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Font typeface="Wingdings 3" charset="2"/>
              <a:buNone/>
            </a:pPr>
            <a:endParaRPr lang="ru-RU" dirty="0" smtClean="0"/>
          </a:p>
          <a:p>
            <a:endParaRPr lang="ru-RU" dirty="0" smtClean="0"/>
          </a:p>
          <a:p>
            <a:pPr marL="0" indent="0">
              <a:buFont typeface="Wingdings 3" charset="2"/>
              <a:buNone/>
            </a:pPr>
            <a:endParaRPr lang="ru-RU" dirty="0" smtClean="0"/>
          </a:p>
          <a:p>
            <a:pPr marL="0" indent="0">
              <a:buFont typeface="Wingdings 3" charset="2"/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366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>
                <a:solidFill>
                  <a:schemeClr val="accent1"/>
                </a:solidFill>
              </a:rPr>
              <a:t>Консультативное отделение № </a:t>
            </a:r>
            <a:r>
              <a:rPr lang="ru-RU" sz="2400" b="1" dirty="0" smtClean="0">
                <a:solidFill>
                  <a:schemeClr val="accent1"/>
                </a:solidFill>
              </a:rPr>
              <a:t>2, Филиал №5 ГБУЗ </a:t>
            </a:r>
            <a:r>
              <a:rPr lang="ru-RU" sz="2400" b="1" dirty="0">
                <a:solidFill>
                  <a:schemeClr val="accent1"/>
                </a:solidFill>
              </a:rPr>
              <a:t>«Поликлиники «Троицкая» ДЗМ»</a:t>
            </a:r>
            <a:br>
              <a:rPr lang="ru-RU" sz="2400" b="1" dirty="0">
                <a:solidFill>
                  <a:schemeClr val="accent1"/>
                </a:solidFill>
              </a:rPr>
            </a:br>
            <a:r>
              <a:rPr lang="ru-RU" sz="2400" b="1" dirty="0">
                <a:solidFill>
                  <a:schemeClr val="accent1"/>
                </a:solidFill>
              </a:rPr>
              <a:t>Итого анализ записи и неявки на прием пациентов:</a:t>
            </a:r>
            <a:endParaRPr lang="ru-RU" sz="2400" b="1" dirty="0">
              <a:solidFill>
                <a:schemeClr val="accent1"/>
              </a:solidFill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480103" y="1223739"/>
            <a:ext cx="9812339" cy="55254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endParaRPr lang="ru-RU" dirty="0" smtClean="0"/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b="1" dirty="0" smtClean="0">
              <a:solidFill>
                <a:schemeClr val="accent1"/>
              </a:solidFill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Font typeface="Wingdings 3" charset="2"/>
              <a:buNone/>
            </a:pPr>
            <a:endParaRPr lang="ru-RU" dirty="0" smtClean="0"/>
          </a:p>
          <a:p>
            <a:endParaRPr lang="ru-RU" dirty="0" smtClean="0"/>
          </a:p>
          <a:p>
            <a:pPr marL="0" indent="0">
              <a:buFont typeface="Wingdings 3" charset="2"/>
              <a:buNone/>
            </a:pPr>
            <a:endParaRPr lang="ru-RU" dirty="0" smtClean="0"/>
          </a:p>
          <a:p>
            <a:pPr marL="0" indent="0">
              <a:buFont typeface="Wingdings 3" charset="2"/>
              <a:buNone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96044" y="2301103"/>
            <a:ext cx="94215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/>
              <a:t>На прием было записано </a:t>
            </a:r>
            <a:r>
              <a:rPr lang="ru-RU" dirty="0" smtClean="0">
                <a:solidFill>
                  <a:srgbClr val="FF0000"/>
                </a:solidFill>
              </a:rPr>
              <a:t>99 882 </a:t>
            </a:r>
            <a:r>
              <a:rPr lang="ru-RU" dirty="0" smtClean="0"/>
              <a:t>человек</a:t>
            </a:r>
            <a:r>
              <a:rPr lang="ru-RU" dirty="0"/>
              <a:t>. На прием не явилось </a:t>
            </a:r>
            <a:r>
              <a:rPr lang="ru-RU" dirty="0" smtClean="0">
                <a:solidFill>
                  <a:srgbClr val="FF0000"/>
                </a:solidFill>
              </a:rPr>
              <a:t>12 661 </a:t>
            </a:r>
            <a:r>
              <a:rPr lang="ru-RU" dirty="0" smtClean="0"/>
              <a:t>человек</a:t>
            </a:r>
            <a:r>
              <a:rPr lang="ru-RU" dirty="0"/>
              <a:t>. В процентом соотношении это составило </a:t>
            </a:r>
            <a:r>
              <a:rPr lang="ru-RU" dirty="0" smtClean="0">
                <a:solidFill>
                  <a:srgbClr val="FF0000"/>
                </a:solidFill>
              </a:rPr>
              <a:t>13</a:t>
            </a:r>
            <a:r>
              <a:rPr lang="ru-RU" dirty="0" smtClean="0"/>
              <a:t>%.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57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2671</TotalTime>
  <Words>1780</Words>
  <Application>Microsoft Office PowerPoint</Application>
  <PresentationFormat>Широкоэкранный</PresentationFormat>
  <Paragraphs>368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4" baseType="lpstr">
      <vt:lpstr>Arial</vt:lpstr>
      <vt:lpstr>Calibri</vt:lpstr>
      <vt:lpstr>Century Gothic</vt:lpstr>
      <vt:lpstr>Century Gothic (Заголовки)</vt:lpstr>
      <vt:lpstr>Times New Roman</vt:lpstr>
      <vt:lpstr>Wingdings 3</vt:lpstr>
      <vt:lpstr>Ион</vt:lpstr>
      <vt:lpstr>Отчет главного врача ГБУЗ «Поликлиника «Троицкая» Департамента здравоохранения города Москвы»  Ж.А. Герасименко</vt:lpstr>
      <vt:lpstr>ГБУЗ «Поликлиника «Троицкая» ДЗМ»</vt:lpstr>
      <vt:lpstr> Территориально ГБУЗ «Поликлиника «Троицкая» ДЗМ» оказывает медицинскую помощь населению, проживающему в вн.тер.г.  поселениях: Сосенское, Десеновское, Воскресенское, Первомайское, Новофедоровское, пос. Рогово, пос. ЛМС, вн.тер.г. муниципального округа Вороново, вн.тер.г. г.о. Троицк,  расположенные в Троицком и Новомосковском административных округах города Москвы, с общей протяженностью закрепленной территории более 85 км    </vt:lpstr>
      <vt:lpstr>Численность прикрепленного населения к ГБУЗ «Поликлиника «Троицкая» ДЗМ»</vt:lpstr>
      <vt:lpstr>Укомплектованность ГБУЗ «Поликлиника «Троицкая» ДЗМ» : </vt:lpstr>
      <vt:lpstr>Анализ записи пациентов на прием и неявки пациентов на прием по предварительной записи за 2025 г. </vt:lpstr>
      <vt:lpstr>ГБУЗ «Поликлиника «Троицкая» ДЗМ»:</vt:lpstr>
      <vt:lpstr>ГБУЗ «Поликлиника «Троицкая» ДЗМ»:</vt:lpstr>
      <vt:lpstr>Консультативное отделение № 2, Филиал №5 ГБУЗ «Поликлиники «Троицкая» ДЗМ» Итого анализ записи и неявки на прием пациентов:</vt:lpstr>
      <vt:lpstr>Публикации в сети Интернет</vt:lpstr>
      <vt:lpstr>Презентация PowerPoint</vt:lpstr>
      <vt:lpstr>Лекции по ЗОЖ и профилактике ХНИЗ  (в медицинских организациях, в образовательных организациях, в центрах социального обслуживания населения)</vt:lpstr>
      <vt:lpstr>Презентация PowerPoint</vt:lpstr>
      <vt:lpstr>Анкетирования и социологические опросы</vt:lpstr>
      <vt:lpstr>СОБЫТИЯ:</vt:lpstr>
      <vt:lpstr>СОБЫТИЯ:</vt:lpstr>
      <vt:lpstr>Презентация PowerPoint</vt:lpstr>
    </vt:vector>
  </TitlesOfParts>
  <Company>ГБУЗ "ТГБ ДЗМ"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ГБУЗ «ТГБ ДЗМ»</dc:title>
  <dc:creator>Пахомов</dc:creator>
  <cp:lastModifiedBy>Пользователь</cp:lastModifiedBy>
  <cp:revision>169</cp:revision>
  <cp:lastPrinted>2026-01-27T13:26:35Z</cp:lastPrinted>
  <dcterms:created xsi:type="dcterms:W3CDTF">2020-03-05T13:35:02Z</dcterms:created>
  <dcterms:modified xsi:type="dcterms:W3CDTF">2026-02-06T08:26:29Z</dcterms:modified>
</cp:coreProperties>
</file>